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1" r:id="rId2"/>
    <p:sldId id="257" r:id="rId3"/>
    <p:sldId id="258" r:id="rId4"/>
    <p:sldId id="259" r:id="rId5"/>
    <p:sldId id="294"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8" r:id="rId32"/>
    <p:sldId id="289" r:id="rId33"/>
    <p:sldId id="290" r:id="rId34"/>
    <p:sldId id="291" r:id="rId35"/>
    <p:sldId id="292" r:id="rId36"/>
    <p:sldId id="293" r:id="rId37"/>
    <p:sldId id="28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B1C8"/>
    <a:srgbClr val="173F65"/>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9" autoAdjust="0"/>
    <p:restoredTop sz="94650" autoAdjust="0"/>
  </p:normalViewPr>
  <p:slideViewPr>
    <p:cSldViewPr snapToGrid="0" snapToObjects="1">
      <p:cViewPr>
        <p:scale>
          <a:sx n="85" d="100"/>
          <a:sy n="85" d="100"/>
        </p:scale>
        <p:origin x="-1088" y="-776"/>
      </p:cViewPr>
      <p:guideLst>
        <p:guide orient="horz" pos="2160"/>
        <p:guide pos="2880"/>
      </p:guideLst>
    </p:cSldViewPr>
  </p:slideViewPr>
  <p:outlineViewPr>
    <p:cViewPr>
      <p:scale>
        <a:sx n="33" d="100"/>
        <a:sy n="33" d="100"/>
      </p:scale>
      <p:origin x="0" y="175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DC41E5-E64A-574D-8A64-87E1037370FF}"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210028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DC41E5-E64A-574D-8A64-87E1037370FF}"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132952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DC41E5-E64A-574D-8A64-87E1037370FF}"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170025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DC41E5-E64A-574D-8A64-87E1037370FF}"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727272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DC41E5-E64A-574D-8A64-87E1037370FF}"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377729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DC41E5-E64A-574D-8A64-87E1037370FF}"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222200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DC41E5-E64A-574D-8A64-87E1037370FF}"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1439603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DC41E5-E64A-574D-8A64-87E1037370FF}"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2836795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DC41E5-E64A-574D-8A64-87E1037370FF}"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6446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DC41E5-E64A-574D-8A64-87E1037370FF}"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220750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DC41E5-E64A-574D-8A64-87E1037370FF}"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3109F6-5568-CB44-85DF-128AD4BCE813}" type="slidenum">
              <a:rPr lang="en-US" smtClean="0"/>
              <a:t>‹#›</a:t>
            </a:fld>
            <a:endParaRPr lang="en-US"/>
          </a:p>
        </p:txBody>
      </p:sp>
    </p:spTree>
    <p:extLst>
      <p:ext uri="{BB962C8B-B14F-4D97-AF65-F5344CB8AC3E}">
        <p14:creationId xmlns:p14="http://schemas.microsoft.com/office/powerpoint/2010/main" val="37268302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solidFill>
            <a:schemeClr val="bg1"/>
          </a:solidFill>
          <a:ln w="38100" cmpd="sng">
            <a:solidFill>
              <a:schemeClr val="tx1"/>
            </a:solid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a:solidFill>
            <a:schemeClr val="bg1"/>
          </a:solidFill>
          <a:ln w="38100" cmpd="sng">
            <a:solidFill>
              <a:schemeClr val="tx1"/>
            </a:solid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C41E5-E64A-574D-8A64-87E1037370FF}" type="datetimeFigureOut">
              <a:rPr lang="en-US" smtClean="0"/>
              <a:t>4/30/19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109F6-5568-CB44-85DF-128AD4BCE813}" type="slidenum">
              <a:rPr lang="en-US" smtClean="0"/>
              <a:t>‹#›</a:t>
            </a:fld>
            <a:endParaRPr lang="en-US"/>
          </a:p>
        </p:txBody>
      </p:sp>
      <p:sp>
        <p:nvSpPr>
          <p:cNvPr id="7" name="TextBox 6"/>
          <p:cNvSpPr txBox="1"/>
          <p:nvPr userDrawn="1"/>
        </p:nvSpPr>
        <p:spPr>
          <a:xfrm>
            <a:off x="3154082" y="6642739"/>
            <a:ext cx="5976471" cy="276999"/>
          </a:xfrm>
          <a:prstGeom prst="rect">
            <a:avLst/>
          </a:prstGeom>
          <a:noFill/>
        </p:spPr>
        <p:txBody>
          <a:bodyPr wrap="square" rtlCol="0">
            <a:spAutoFit/>
          </a:bodyPr>
          <a:lstStyle/>
          <a:p>
            <a:pPr algn="r"/>
            <a:r>
              <a:rPr lang="en-US" sz="1200" dirty="0" smtClean="0">
                <a:solidFill>
                  <a:srgbClr val="173F65"/>
                </a:solidFill>
              </a:rPr>
              <a:t>The Daring English Teacher</a:t>
            </a:r>
            <a:endParaRPr lang="en-US" sz="1200" dirty="0">
              <a:solidFill>
                <a:srgbClr val="173F65"/>
              </a:solidFill>
            </a:endParaRPr>
          </a:p>
        </p:txBody>
      </p:sp>
    </p:spTree>
    <p:extLst>
      <p:ext uri="{BB962C8B-B14F-4D97-AF65-F5344CB8AC3E}">
        <p14:creationId xmlns:p14="http://schemas.microsoft.com/office/powerpoint/2010/main" val="1528460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800" b="1" kern="1200" cap="none" spc="0">
          <a:ln w="12065" cmpd="sng">
            <a:solidFill>
              <a:srgbClr val="173F65"/>
            </a:solidFill>
            <a:prstDash val="solid"/>
          </a:ln>
          <a:solidFill>
            <a:schemeClr val="tx1"/>
          </a:solidFill>
          <a:effectLst/>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60824"/>
            <a:ext cx="9144000" cy="2425280"/>
          </a:xfrm>
          <a:prstGeom prst="rect">
            <a:avLst/>
          </a:prstGeom>
          <a:solidFill>
            <a:schemeClr val="tx1"/>
          </a:solidFill>
        </p:spPr>
        <p:txBody>
          <a:bodyPr wrap="square" rtlCol="0">
            <a:spAutoFit/>
          </a:bodyPr>
          <a:lstStyle/>
          <a:p>
            <a:pPr algn="ctr">
              <a:lnSpc>
                <a:spcPct val="90000"/>
              </a:lnSpc>
            </a:pPr>
            <a:r>
              <a:rPr lang="en-US" sz="7200" b="1" spc="300" dirty="0" smtClean="0">
                <a:solidFill>
                  <a:schemeClr val="bg1"/>
                </a:solidFill>
                <a:latin typeface="Minimo Light"/>
                <a:cs typeface="Minimo Light"/>
              </a:rPr>
              <a:t>ETHOS, PATHOS</a:t>
            </a:r>
            <a:br>
              <a:rPr lang="en-US" sz="7200" b="1" spc="300" dirty="0" smtClean="0">
                <a:solidFill>
                  <a:schemeClr val="bg1"/>
                </a:solidFill>
                <a:latin typeface="Minimo Light"/>
                <a:cs typeface="Minimo Light"/>
              </a:rPr>
            </a:br>
            <a:r>
              <a:rPr lang="en-US" sz="7200" b="1" spc="300" dirty="0" smtClean="0">
                <a:solidFill>
                  <a:schemeClr val="bg1"/>
                </a:solidFill>
                <a:latin typeface="Minimo Light"/>
                <a:cs typeface="Minimo Light"/>
              </a:rPr>
              <a:t>&amp; LOGOS</a:t>
            </a:r>
          </a:p>
          <a:p>
            <a:pPr algn="ctr">
              <a:lnSpc>
                <a:spcPct val="90000"/>
              </a:lnSpc>
            </a:pPr>
            <a:endParaRPr lang="en-US" sz="2400" b="1" spc="300" dirty="0">
              <a:solidFill>
                <a:schemeClr val="bg1"/>
              </a:solidFill>
              <a:latin typeface="Minimo Light"/>
              <a:cs typeface="Minimo Light"/>
            </a:endParaRPr>
          </a:p>
        </p:txBody>
      </p:sp>
      <p:sp>
        <p:nvSpPr>
          <p:cNvPr id="3" name="TextBox 2"/>
          <p:cNvSpPr txBox="1"/>
          <p:nvPr/>
        </p:nvSpPr>
        <p:spPr>
          <a:xfrm>
            <a:off x="0" y="2883981"/>
            <a:ext cx="9144000" cy="1015663"/>
          </a:xfrm>
          <a:prstGeom prst="rect">
            <a:avLst/>
          </a:prstGeom>
          <a:noFill/>
        </p:spPr>
        <p:txBody>
          <a:bodyPr wrap="square" rtlCol="0">
            <a:spAutoFit/>
          </a:bodyPr>
          <a:lstStyle/>
          <a:p>
            <a:pPr algn="ctr"/>
            <a:r>
              <a:rPr lang="en-US" sz="6000" b="1" dirty="0" smtClean="0">
                <a:effectLst>
                  <a:glow rad="101600">
                    <a:schemeClr val="bg1"/>
                  </a:glow>
                </a:effectLst>
                <a:latin typeface="KG Satisfied Script"/>
                <a:cs typeface="KG Satisfied Script"/>
              </a:rPr>
              <a:t>Understanding Rhetoric</a:t>
            </a:r>
            <a:endParaRPr lang="en-US" sz="6000" b="1" dirty="0">
              <a:effectLst>
                <a:glow rad="101600">
                  <a:schemeClr val="bg1"/>
                </a:glow>
              </a:effectLst>
              <a:latin typeface="KG Satisfied Script Alt"/>
              <a:cs typeface="KG Satisfied Script Alt"/>
            </a:endParaRPr>
          </a:p>
        </p:txBody>
      </p:sp>
      <p:pic>
        <p:nvPicPr>
          <p:cNvPr id="4" name="Picture 3" descr="Slide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6645"/>
          </a:xfrm>
          <a:prstGeom prst="rect">
            <a:avLst/>
          </a:prstGeom>
        </p:spPr>
      </p:pic>
    </p:spTree>
    <p:extLst>
      <p:ext uri="{BB962C8B-B14F-4D97-AF65-F5344CB8AC3E}">
        <p14:creationId xmlns:p14="http://schemas.microsoft.com/office/powerpoint/2010/main" val="21374782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Logos</a:t>
            </a:r>
            <a:endParaRPr lang="en-US" dirty="0"/>
          </a:p>
        </p:txBody>
      </p:sp>
      <p:sp>
        <p:nvSpPr>
          <p:cNvPr id="3" name="Content Placeholder 2"/>
          <p:cNvSpPr>
            <a:spLocks noGrp="1"/>
          </p:cNvSpPr>
          <p:nvPr>
            <p:ph idx="1"/>
          </p:nvPr>
        </p:nvSpPr>
        <p:spPr/>
        <p:txBody>
          <a:bodyPr/>
          <a:lstStyle/>
          <a:p>
            <a:pPr marL="0" indent="0" algn="ctr">
              <a:buNone/>
            </a:pPr>
            <a:r>
              <a:rPr lang="en-US" sz="3600" b="1" dirty="0">
                <a:ln>
                  <a:solidFill>
                    <a:srgbClr val="0000FF"/>
                  </a:solidFill>
                </a:ln>
                <a:solidFill>
                  <a:schemeClr val="tx1"/>
                </a:solidFill>
                <a:cs typeface="Chalkduster"/>
              </a:rPr>
              <a:t>Ask these questions to determine </a:t>
            </a:r>
            <a:r>
              <a:rPr lang="en-US" sz="3600" b="1" dirty="0" smtClean="0">
                <a:ln>
                  <a:solidFill>
                    <a:srgbClr val="0000FF"/>
                  </a:solidFill>
                </a:ln>
                <a:solidFill>
                  <a:schemeClr val="tx1"/>
                </a:solidFill>
                <a:cs typeface="Chalkduster"/>
              </a:rPr>
              <a:t>Logos</a:t>
            </a:r>
            <a:endParaRPr lang="en-US" sz="3600" b="1" dirty="0">
              <a:ln>
                <a:solidFill>
                  <a:srgbClr val="0000FF"/>
                </a:solidFill>
              </a:ln>
              <a:solidFill>
                <a:schemeClr val="tx1"/>
              </a:solidFill>
              <a:cs typeface="Chalkduster"/>
            </a:endParaRPr>
          </a:p>
          <a:p>
            <a:r>
              <a:rPr lang="en-US" dirty="0" smtClean="0"/>
              <a:t>What claim is the author/speaker arguing?</a:t>
            </a:r>
          </a:p>
          <a:p>
            <a:r>
              <a:rPr lang="en-US" dirty="0" smtClean="0"/>
              <a:t>Is the author/speaker’s evidence relevant?</a:t>
            </a:r>
          </a:p>
          <a:p>
            <a:r>
              <a:rPr lang="en-US" dirty="0" smtClean="0"/>
              <a:t>Does the author/speaker include logical fallacies in his/her argument?</a:t>
            </a:r>
          </a:p>
          <a:p>
            <a:r>
              <a:rPr lang="en-US" dirty="0" smtClean="0"/>
              <a:t>What evidence does the author/speaker use to support his/her claim?</a:t>
            </a:r>
          </a:p>
          <a:p>
            <a:endParaRPr lang="en-US" dirty="0"/>
          </a:p>
        </p:txBody>
      </p:sp>
    </p:spTree>
    <p:extLst>
      <p:ext uri="{BB962C8B-B14F-4D97-AF65-F5344CB8AC3E}">
        <p14:creationId xmlns:p14="http://schemas.microsoft.com/office/powerpoint/2010/main" val="34440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Logos Examples</a:t>
            </a:r>
            <a:endParaRPr lang="en-US" sz="6000" dirty="0"/>
          </a:p>
        </p:txBody>
      </p:sp>
      <p:sp>
        <p:nvSpPr>
          <p:cNvPr id="3" name="Content Placeholder 2"/>
          <p:cNvSpPr>
            <a:spLocks noGrp="1"/>
          </p:cNvSpPr>
          <p:nvPr>
            <p:ph idx="1"/>
          </p:nvPr>
        </p:nvSpPr>
        <p:spPr>
          <a:solidFill>
            <a:srgbClr val="FFFFFF"/>
          </a:solidFill>
          <a:ln>
            <a:solidFill>
              <a:srgbClr val="000000"/>
            </a:solidFill>
          </a:ln>
        </p:spPr>
        <p:txBody>
          <a:bodyPr/>
          <a:lstStyle/>
          <a:p>
            <a:r>
              <a:rPr lang="en-US" dirty="0" smtClean="0"/>
              <a:t>Any argument that includes logical and relevant evidence (researched data, facts, statistics, events, etc.) includes Logos.</a:t>
            </a:r>
            <a:endParaRPr lang="en-US" dirty="0"/>
          </a:p>
        </p:txBody>
      </p:sp>
    </p:spTree>
    <p:extLst>
      <p:ext uri="{BB962C8B-B14F-4D97-AF65-F5344CB8AC3E}">
        <p14:creationId xmlns:p14="http://schemas.microsoft.com/office/powerpoint/2010/main" val="360365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Pathos</a:t>
            </a:r>
            <a:endParaRPr lang="en-US" dirty="0"/>
          </a:p>
        </p:txBody>
      </p:sp>
      <p:sp>
        <p:nvSpPr>
          <p:cNvPr id="3" name="Content Placeholder 2"/>
          <p:cNvSpPr>
            <a:spLocks noGrp="1"/>
          </p:cNvSpPr>
          <p:nvPr>
            <p:ph idx="1"/>
          </p:nvPr>
        </p:nvSpPr>
        <p:spPr/>
        <p:txBody>
          <a:bodyPr>
            <a:normAutofit lnSpcReduction="10000"/>
          </a:bodyPr>
          <a:lstStyle/>
          <a:p>
            <a:r>
              <a:rPr lang="en-US" dirty="0" smtClean="0"/>
              <a:t>Pathos is an effective persuasive* strategy because the audience may accept claims based on how the text makes them feel, rather than factual data.</a:t>
            </a:r>
          </a:p>
          <a:p>
            <a:endParaRPr lang="en-US" dirty="0" smtClean="0"/>
          </a:p>
          <a:p>
            <a:r>
              <a:rPr lang="en-US" dirty="0" smtClean="0"/>
              <a:t>Pathos is </a:t>
            </a:r>
            <a:r>
              <a:rPr lang="en-US" dirty="0" smtClean="0">
                <a:solidFill>
                  <a:srgbClr val="0000FF"/>
                </a:solidFill>
                <a:cs typeface="Chalkduster"/>
              </a:rPr>
              <a:t>much more important </a:t>
            </a:r>
            <a:r>
              <a:rPr lang="en-US" dirty="0" smtClean="0"/>
              <a:t>in persuasive writing than it is in argumentative writing. </a:t>
            </a:r>
          </a:p>
          <a:p>
            <a:r>
              <a:rPr lang="en-US" dirty="0" smtClean="0"/>
              <a:t>*Pathos should be used </a:t>
            </a:r>
            <a:r>
              <a:rPr lang="en-US" dirty="0" smtClean="0">
                <a:solidFill>
                  <a:srgbClr val="0000FF"/>
                </a:solidFill>
                <a:cs typeface="Chalkduster"/>
              </a:rPr>
              <a:t>sparingly </a:t>
            </a:r>
            <a:r>
              <a:rPr lang="en-US" dirty="0" smtClean="0"/>
              <a:t>in argumentative </a:t>
            </a:r>
            <a:r>
              <a:rPr lang="en-US" dirty="0" smtClean="0"/>
              <a:t>writing.</a:t>
            </a:r>
            <a:endParaRPr lang="en-US" dirty="0" smtClean="0"/>
          </a:p>
          <a:p>
            <a:endParaRPr lang="en-US" dirty="0"/>
          </a:p>
        </p:txBody>
      </p:sp>
    </p:spTree>
    <p:extLst>
      <p:ext uri="{BB962C8B-B14F-4D97-AF65-F5344CB8AC3E}">
        <p14:creationId xmlns:p14="http://schemas.microsoft.com/office/powerpoint/2010/main" val="137319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Pathos</a:t>
            </a:r>
            <a:endParaRPr lang="en-US" dirty="0"/>
          </a:p>
        </p:txBody>
      </p:sp>
      <p:sp>
        <p:nvSpPr>
          <p:cNvPr id="3" name="Content Placeholder 2"/>
          <p:cNvSpPr>
            <a:spLocks noGrp="1"/>
          </p:cNvSpPr>
          <p:nvPr>
            <p:ph idx="1"/>
          </p:nvPr>
        </p:nvSpPr>
        <p:spPr/>
        <p:txBody>
          <a:bodyPr/>
          <a:lstStyle/>
          <a:p>
            <a:pPr marL="0" indent="0" algn="ctr">
              <a:buNone/>
            </a:pPr>
            <a:r>
              <a:rPr lang="en-US" sz="3600" b="1" dirty="0">
                <a:ln>
                  <a:solidFill>
                    <a:srgbClr val="0000FF"/>
                  </a:solidFill>
                </a:ln>
                <a:solidFill>
                  <a:schemeClr val="tx1"/>
                </a:solidFill>
                <a:cs typeface="Chalkduster"/>
              </a:rPr>
              <a:t>Ask these questions to determine </a:t>
            </a:r>
            <a:r>
              <a:rPr lang="en-US" sz="3600" b="1" dirty="0" smtClean="0">
                <a:ln>
                  <a:solidFill>
                    <a:srgbClr val="0000FF"/>
                  </a:solidFill>
                </a:ln>
                <a:solidFill>
                  <a:schemeClr val="tx1"/>
                </a:solidFill>
                <a:cs typeface="Chalkduster"/>
              </a:rPr>
              <a:t>Pathos</a:t>
            </a:r>
            <a:endParaRPr lang="en-US" sz="3600" b="1" dirty="0">
              <a:ln>
                <a:solidFill>
                  <a:srgbClr val="0000FF"/>
                </a:solidFill>
              </a:ln>
              <a:solidFill>
                <a:schemeClr val="tx1"/>
              </a:solidFill>
              <a:cs typeface="Chalkduster"/>
            </a:endParaRPr>
          </a:p>
          <a:p>
            <a:r>
              <a:rPr lang="en-US" dirty="0" smtClean="0"/>
              <a:t>Does the author/speaker appeal to your emotions?</a:t>
            </a:r>
          </a:p>
          <a:p>
            <a:r>
              <a:rPr lang="en-US" dirty="0" smtClean="0"/>
              <a:t>What feelings do you feel when reading the text?</a:t>
            </a:r>
          </a:p>
          <a:p>
            <a:r>
              <a:rPr lang="en-US" dirty="0" smtClean="0"/>
              <a:t>How did the writer establish or create a relationship with you?</a:t>
            </a:r>
          </a:p>
          <a:p>
            <a:endParaRPr lang="en-US" dirty="0" smtClean="0"/>
          </a:p>
          <a:p>
            <a:endParaRPr lang="en-US" dirty="0" smtClean="0"/>
          </a:p>
          <a:p>
            <a:endParaRPr lang="en-US" dirty="0"/>
          </a:p>
        </p:txBody>
      </p:sp>
    </p:spTree>
    <p:extLst>
      <p:ext uri="{BB962C8B-B14F-4D97-AF65-F5344CB8AC3E}">
        <p14:creationId xmlns:p14="http://schemas.microsoft.com/office/powerpoint/2010/main" val="103068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Pathos Example</a:t>
            </a:r>
            <a:endParaRPr lang="en-US" dirty="0"/>
          </a:p>
        </p:txBody>
      </p:sp>
      <p:sp>
        <p:nvSpPr>
          <p:cNvPr id="3" name="Content Placeholder 2"/>
          <p:cNvSpPr>
            <a:spLocks noGrp="1"/>
          </p:cNvSpPr>
          <p:nvPr>
            <p:ph idx="1"/>
          </p:nvPr>
        </p:nvSpPr>
        <p:spPr/>
        <p:txBody>
          <a:bodyPr/>
          <a:lstStyle/>
          <a:p>
            <a:r>
              <a:rPr lang="en-US" dirty="0" smtClean="0"/>
              <a:t>Lee Greenwood’s song </a:t>
            </a:r>
            <a:r>
              <a:rPr lang="en-US" i="1" dirty="0" smtClean="0"/>
              <a:t>God Bless the USA </a:t>
            </a:r>
            <a:r>
              <a:rPr lang="en-US" dirty="0" smtClean="0"/>
              <a:t>became very popular after the September 11 </a:t>
            </a:r>
            <a:r>
              <a:rPr lang="en-US" dirty="0" smtClean="0"/>
              <a:t>attacks.</a:t>
            </a:r>
            <a:endParaRPr lang="en-US" dirty="0" smtClean="0"/>
          </a:p>
          <a:p>
            <a:r>
              <a:rPr lang="en-US" dirty="0" smtClean="0"/>
              <a:t>Empathizing with a friend who is experiencing a break up.</a:t>
            </a:r>
            <a:endParaRPr lang="en-US" dirty="0"/>
          </a:p>
        </p:txBody>
      </p:sp>
    </p:spTree>
    <p:extLst>
      <p:ext uri="{BB962C8B-B14F-4D97-AF65-F5344CB8AC3E}">
        <p14:creationId xmlns:p14="http://schemas.microsoft.com/office/powerpoint/2010/main" val="149933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You cannot put a price on your safety. That is why you should buy this state-of-the-art home security system.</a:t>
            </a:r>
            <a:endParaRPr lang="en-US" sz="4000" dirty="0"/>
          </a:p>
        </p:txBody>
      </p:sp>
      <p:sp>
        <p:nvSpPr>
          <p:cNvPr id="6" name="Content Placeholder 5"/>
          <p:cNvSpPr>
            <a:spLocks noGrp="1"/>
          </p:cNvSpPr>
          <p:nvPr>
            <p:ph sz="half" idx="2"/>
          </p:nvPr>
        </p:nvSpPr>
        <p:spPr>
          <a:xfrm>
            <a:off x="457200" y="5201920"/>
            <a:ext cx="8229600" cy="924243"/>
          </a:xfrm>
          <a:solidFill>
            <a:schemeClr val="tx1"/>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3968894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lstStyle/>
          <a:p>
            <a:pPr marL="0" indent="0">
              <a:buNone/>
            </a:pPr>
            <a:r>
              <a:rPr lang="en-US" sz="4000" dirty="0" smtClean="0"/>
              <a:t>You cannot put a price on your safety. That is why you should buy this state-of-the-art home security system.</a:t>
            </a:r>
          </a:p>
          <a:p>
            <a:endParaRPr lang="en-US" dirty="0"/>
          </a:p>
        </p:txBody>
      </p:sp>
      <p:sp>
        <p:nvSpPr>
          <p:cNvPr id="6" name="Content Placeholder 5"/>
          <p:cNvSpPr>
            <a:spLocks noGrp="1"/>
          </p:cNvSpPr>
          <p:nvPr>
            <p:ph sz="half" idx="2"/>
          </p:nvPr>
        </p:nvSpPr>
        <p:spPr>
          <a:xfrm>
            <a:off x="457200" y="5201920"/>
            <a:ext cx="8229600" cy="924243"/>
          </a:xfrm>
        </p:spPr>
        <p:txBody>
          <a:bodyPr/>
          <a:lstStyle/>
          <a:p>
            <a:pPr marL="0" indent="0" algn="ctr">
              <a:buNone/>
            </a:pPr>
            <a:r>
              <a:rPr lang="en-US" sz="5400" b="1" dirty="0" smtClean="0">
                <a:latin typeface="+mj-lt"/>
                <a:cs typeface="Chalkduster"/>
              </a:rPr>
              <a:t>Pathos</a:t>
            </a:r>
            <a:endParaRPr lang="en-US" b="1" dirty="0">
              <a:latin typeface="+mj-lt"/>
              <a:cs typeface="Chalkduster"/>
            </a:endParaRPr>
          </a:p>
        </p:txBody>
      </p:sp>
    </p:spTree>
    <p:extLst>
      <p:ext uri="{BB962C8B-B14F-4D97-AF65-F5344CB8AC3E}">
        <p14:creationId xmlns:p14="http://schemas.microsoft.com/office/powerpoint/2010/main" val="2920685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Our company has been around for almost 150 years. We are the industry’s leader when it comes to engines.</a:t>
            </a:r>
            <a:endParaRPr lang="en-US" sz="4000" dirty="0"/>
          </a:p>
        </p:txBody>
      </p:sp>
      <p:sp>
        <p:nvSpPr>
          <p:cNvPr id="6" name="Content Placeholder 5"/>
          <p:cNvSpPr>
            <a:spLocks noGrp="1"/>
          </p:cNvSpPr>
          <p:nvPr>
            <p:ph sz="half" idx="2"/>
          </p:nvPr>
        </p:nvSpPr>
        <p:spPr>
          <a:xfrm>
            <a:off x="457200" y="5201920"/>
            <a:ext cx="8229600" cy="924243"/>
          </a:xfrm>
          <a:solidFill>
            <a:srgbClr val="000000"/>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215581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Our company has been around for almost 150 years. We are the industry’s leader when it comes to engines.</a:t>
            </a:r>
          </a:p>
          <a:p>
            <a:pPr marL="0" indent="0">
              <a:buNone/>
            </a:pPr>
            <a:endParaRPr lang="en-US" sz="4000" dirty="0"/>
          </a:p>
        </p:txBody>
      </p:sp>
      <p:sp>
        <p:nvSpPr>
          <p:cNvPr id="6" name="Content Placeholder 5"/>
          <p:cNvSpPr>
            <a:spLocks noGrp="1"/>
          </p:cNvSpPr>
          <p:nvPr>
            <p:ph sz="half" idx="2"/>
          </p:nvPr>
        </p:nvSpPr>
        <p:spPr>
          <a:xfrm>
            <a:off x="457200" y="5201920"/>
            <a:ext cx="8229600" cy="924243"/>
          </a:xfrm>
        </p:spPr>
        <p:txBody>
          <a:bodyPr>
            <a:normAutofit/>
          </a:bodyPr>
          <a:lstStyle/>
          <a:p>
            <a:pPr marL="0" indent="0" algn="ctr">
              <a:buNone/>
            </a:pPr>
            <a:r>
              <a:rPr lang="en-US" sz="5400" b="1" dirty="0" smtClean="0">
                <a:cs typeface="Chalkduster"/>
              </a:rPr>
              <a:t>Ethos</a:t>
            </a:r>
            <a:endParaRPr lang="en-US" sz="5400" dirty="0"/>
          </a:p>
        </p:txBody>
      </p:sp>
    </p:spTree>
    <p:extLst>
      <p:ext uri="{BB962C8B-B14F-4D97-AF65-F5344CB8AC3E}">
        <p14:creationId xmlns:p14="http://schemas.microsoft.com/office/powerpoint/2010/main" val="7629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As a country, we should invest in public education because children are our future. We need to invest in our children –in our future.</a:t>
            </a:r>
            <a:endParaRPr lang="en-US" sz="4000" dirty="0"/>
          </a:p>
        </p:txBody>
      </p:sp>
      <p:sp>
        <p:nvSpPr>
          <p:cNvPr id="6" name="Content Placeholder 5"/>
          <p:cNvSpPr>
            <a:spLocks noGrp="1"/>
          </p:cNvSpPr>
          <p:nvPr>
            <p:ph sz="half" idx="2"/>
          </p:nvPr>
        </p:nvSpPr>
        <p:spPr>
          <a:xfrm>
            <a:off x="457200" y="5201920"/>
            <a:ext cx="8229600" cy="924243"/>
          </a:xfrm>
          <a:solidFill>
            <a:srgbClr val="000000"/>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2155817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Rhetoric?</a:t>
            </a:r>
            <a:endParaRPr lang="en-US" dirty="0"/>
          </a:p>
        </p:txBody>
      </p:sp>
      <p:sp>
        <p:nvSpPr>
          <p:cNvPr id="3" name="Content Placeholder 2"/>
          <p:cNvSpPr>
            <a:spLocks noGrp="1"/>
          </p:cNvSpPr>
          <p:nvPr>
            <p:ph idx="1"/>
          </p:nvPr>
        </p:nvSpPr>
        <p:spPr>
          <a:solidFill>
            <a:srgbClr val="FFFFFF"/>
          </a:solidFill>
          <a:ln>
            <a:solidFill>
              <a:srgbClr val="000000"/>
            </a:solidFill>
          </a:ln>
        </p:spPr>
        <p:txBody>
          <a:bodyPr>
            <a:normAutofit/>
          </a:bodyPr>
          <a:lstStyle/>
          <a:p>
            <a:pPr marL="0" indent="0">
              <a:buNone/>
            </a:pPr>
            <a:r>
              <a:rPr lang="en-US" sz="4400" u="sng" dirty="0" smtClean="0">
                <a:latin typeface="+mj-lt"/>
              </a:rPr>
              <a:t>Rhetoric</a:t>
            </a:r>
            <a:r>
              <a:rPr lang="en-US" sz="4400" dirty="0" smtClean="0">
                <a:latin typeface="+mj-lt"/>
              </a:rPr>
              <a:t> (n) – the art of speaking or writing </a:t>
            </a:r>
            <a:r>
              <a:rPr lang="en-US" sz="4400" b="1" dirty="0" smtClean="0">
                <a:solidFill>
                  <a:srgbClr val="0000FF"/>
                </a:solidFill>
                <a:latin typeface="+mj-lt"/>
                <a:cs typeface="Chalkduster"/>
              </a:rPr>
              <a:t>effectively </a:t>
            </a:r>
            <a:endParaRPr lang="en-US" sz="4400" dirty="0">
              <a:solidFill>
                <a:srgbClr val="0000FF"/>
              </a:solidFill>
              <a:latin typeface="Chalkduster"/>
              <a:cs typeface="Chalkduster"/>
            </a:endParaRPr>
          </a:p>
          <a:p>
            <a:pPr marL="0" indent="0" algn="ctr">
              <a:buNone/>
            </a:pPr>
            <a:r>
              <a:rPr lang="en-US" sz="4000" dirty="0" smtClean="0">
                <a:latin typeface="+mj-lt"/>
                <a:cs typeface="Chalkduster"/>
              </a:rPr>
              <a:t>*What does </a:t>
            </a:r>
            <a:r>
              <a:rPr lang="en-US" sz="4000" b="1" i="1" dirty="0" smtClean="0">
                <a:solidFill>
                  <a:srgbClr val="0000FF"/>
                </a:solidFill>
                <a:latin typeface="+mj-lt"/>
                <a:cs typeface="Chalkduster"/>
              </a:rPr>
              <a:t>effectively</a:t>
            </a:r>
            <a:r>
              <a:rPr lang="en-US" sz="4000" dirty="0" smtClean="0">
                <a:solidFill>
                  <a:srgbClr val="0000FF"/>
                </a:solidFill>
                <a:latin typeface="+mj-lt"/>
                <a:cs typeface="Chalkduster"/>
              </a:rPr>
              <a:t> </a:t>
            </a:r>
            <a:r>
              <a:rPr lang="en-US" sz="4000" dirty="0" smtClean="0">
                <a:latin typeface="+mj-lt"/>
                <a:cs typeface="Chalkduster"/>
              </a:rPr>
              <a:t>mean to you?</a:t>
            </a:r>
          </a:p>
          <a:p>
            <a:pPr marL="0" indent="0" algn="ctr">
              <a:buNone/>
            </a:pPr>
            <a:endParaRPr lang="en-US" sz="4000" dirty="0">
              <a:latin typeface="+mj-lt"/>
              <a:cs typeface="Chalkduster"/>
            </a:endParaRPr>
          </a:p>
        </p:txBody>
      </p:sp>
    </p:spTree>
    <p:extLst>
      <p:ext uri="{BB962C8B-B14F-4D97-AF65-F5344CB8AC3E}">
        <p14:creationId xmlns:p14="http://schemas.microsoft.com/office/powerpoint/2010/main" val="429870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As a country, we should invest in public education because children are our future. We need to invest in our children –in our future.</a:t>
            </a:r>
          </a:p>
          <a:p>
            <a:pPr marL="0" indent="0">
              <a:buNone/>
            </a:pPr>
            <a:endParaRPr lang="en-US" sz="4000" dirty="0"/>
          </a:p>
        </p:txBody>
      </p:sp>
      <p:sp>
        <p:nvSpPr>
          <p:cNvPr id="6" name="Content Placeholder 5"/>
          <p:cNvSpPr>
            <a:spLocks noGrp="1"/>
          </p:cNvSpPr>
          <p:nvPr>
            <p:ph sz="half" idx="2"/>
          </p:nvPr>
        </p:nvSpPr>
        <p:spPr>
          <a:xfrm>
            <a:off x="457200" y="5201920"/>
            <a:ext cx="8229600" cy="924243"/>
          </a:xfrm>
        </p:spPr>
        <p:txBody>
          <a:bodyPr>
            <a:noAutofit/>
          </a:bodyPr>
          <a:lstStyle/>
          <a:p>
            <a:pPr marL="0" indent="0" algn="ctr">
              <a:buNone/>
            </a:pPr>
            <a:r>
              <a:rPr lang="en-US" sz="5400" b="1" dirty="0" smtClean="0">
                <a:cs typeface="Chalkduster"/>
              </a:rPr>
              <a:t>Ethos</a:t>
            </a:r>
            <a:endParaRPr lang="en-US" b="1" dirty="0">
              <a:cs typeface="Chalkduster"/>
            </a:endParaRPr>
          </a:p>
        </p:txBody>
      </p:sp>
    </p:spTree>
    <p:extLst>
      <p:ext uri="{BB962C8B-B14F-4D97-AF65-F5344CB8AC3E}">
        <p14:creationId xmlns:p14="http://schemas.microsoft.com/office/powerpoint/2010/main" val="76292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Despite consumer resistance, companies continue to test products on animals because studies show that animal testing is safe and reliable. </a:t>
            </a:r>
            <a:endParaRPr lang="en-US" sz="4000" dirty="0"/>
          </a:p>
        </p:txBody>
      </p:sp>
      <p:sp>
        <p:nvSpPr>
          <p:cNvPr id="6" name="Content Placeholder 5"/>
          <p:cNvSpPr>
            <a:spLocks noGrp="1"/>
          </p:cNvSpPr>
          <p:nvPr>
            <p:ph sz="half" idx="2"/>
          </p:nvPr>
        </p:nvSpPr>
        <p:spPr>
          <a:xfrm>
            <a:off x="457200" y="5201920"/>
            <a:ext cx="8229600" cy="924243"/>
          </a:xfrm>
          <a:solidFill>
            <a:srgbClr val="000000"/>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215581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Despite consumer resistance, companies continue to test products on animals because studies show that animal testing is safe and reliable. </a:t>
            </a:r>
          </a:p>
          <a:p>
            <a:pPr marL="0" indent="0">
              <a:buNone/>
            </a:pPr>
            <a:endParaRPr lang="en-US" sz="4000" dirty="0"/>
          </a:p>
        </p:txBody>
      </p:sp>
      <p:sp>
        <p:nvSpPr>
          <p:cNvPr id="6" name="Content Placeholder 5"/>
          <p:cNvSpPr>
            <a:spLocks noGrp="1"/>
          </p:cNvSpPr>
          <p:nvPr>
            <p:ph sz="half" idx="2"/>
          </p:nvPr>
        </p:nvSpPr>
        <p:spPr>
          <a:xfrm>
            <a:off x="457200" y="5201920"/>
            <a:ext cx="8229600" cy="924243"/>
          </a:xfrm>
        </p:spPr>
        <p:txBody>
          <a:bodyPr>
            <a:normAutofit/>
          </a:bodyPr>
          <a:lstStyle/>
          <a:p>
            <a:pPr marL="0" indent="0" algn="ctr">
              <a:buNone/>
            </a:pPr>
            <a:r>
              <a:rPr lang="en-US" sz="4800" b="1" dirty="0" smtClean="0">
                <a:cs typeface="Chalkduster"/>
              </a:rPr>
              <a:t>Logos</a:t>
            </a:r>
            <a:endParaRPr lang="en-US" sz="4800" b="1" dirty="0">
              <a:cs typeface="Chalkduster"/>
            </a:endParaRPr>
          </a:p>
        </p:txBody>
      </p:sp>
    </p:spTree>
    <p:extLst>
      <p:ext uri="{BB962C8B-B14F-4D97-AF65-F5344CB8AC3E}">
        <p14:creationId xmlns:p14="http://schemas.microsoft.com/office/powerpoint/2010/main" val="76292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Autofit/>
          </a:bodyPr>
          <a:lstStyle/>
          <a:p>
            <a:pPr marL="0" indent="0">
              <a:buNone/>
            </a:pPr>
            <a:r>
              <a:rPr lang="en-US" sz="3600" dirty="0" smtClean="0"/>
              <a:t>The young mother has trouble providing her small children with clothing and food. She is an excellent mother who does her best, but sometimes she has a difficult </a:t>
            </a:r>
            <a:r>
              <a:rPr lang="en-US" sz="3600" dirty="0" smtClean="0"/>
              <a:t>time </a:t>
            </a:r>
            <a:r>
              <a:rPr lang="en-US" sz="3600" dirty="0" smtClean="0"/>
              <a:t>making ends meet. </a:t>
            </a:r>
            <a:endParaRPr lang="en-US" sz="3600" dirty="0"/>
          </a:p>
        </p:txBody>
      </p:sp>
      <p:sp>
        <p:nvSpPr>
          <p:cNvPr id="6" name="Content Placeholder 5"/>
          <p:cNvSpPr>
            <a:spLocks noGrp="1"/>
          </p:cNvSpPr>
          <p:nvPr>
            <p:ph sz="half" idx="2"/>
          </p:nvPr>
        </p:nvSpPr>
        <p:spPr>
          <a:xfrm>
            <a:off x="457200" y="5201920"/>
            <a:ext cx="8229600" cy="924243"/>
          </a:xfrm>
          <a:solidFill>
            <a:srgbClr val="000000"/>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215581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3600" dirty="0" smtClean="0"/>
              <a:t>The young mother has trouble providing her small children with clothing and food. She is an excellent mother who does her best, but sometimes she has a difficult </a:t>
            </a:r>
            <a:r>
              <a:rPr lang="en-US" sz="3600" dirty="0" smtClean="0"/>
              <a:t>time </a:t>
            </a:r>
            <a:r>
              <a:rPr lang="en-US" sz="3600" dirty="0" smtClean="0"/>
              <a:t>making ends meet. </a:t>
            </a:r>
          </a:p>
          <a:p>
            <a:pPr marL="0" indent="0">
              <a:buNone/>
            </a:pPr>
            <a:endParaRPr lang="en-US" sz="3600" dirty="0"/>
          </a:p>
        </p:txBody>
      </p:sp>
      <p:sp>
        <p:nvSpPr>
          <p:cNvPr id="6" name="Content Placeholder 5"/>
          <p:cNvSpPr>
            <a:spLocks noGrp="1"/>
          </p:cNvSpPr>
          <p:nvPr>
            <p:ph sz="half" idx="2"/>
          </p:nvPr>
        </p:nvSpPr>
        <p:spPr>
          <a:xfrm>
            <a:off x="457200" y="5201920"/>
            <a:ext cx="8229600" cy="924243"/>
          </a:xfrm>
        </p:spPr>
        <p:txBody>
          <a:bodyPr>
            <a:normAutofit/>
          </a:bodyPr>
          <a:lstStyle/>
          <a:p>
            <a:pPr marL="0" indent="0" algn="ctr">
              <a:buNone/>
            </a:pPr>
            <a:r>
              <a:rPr lang="en-US" sz="4800" b="1" dirty="0" smtClean="0">
                <a:cs typeface="Chalkduster"/>
              </a:rPr>
              <a:t>Pathos</a:t>
            </a:r>
            <a:endParaRPr lang="en-US" sz="4800" b="1" dirty="0">
              <a:cs typeface="Chalkduster"/>
            </a:endParaRPr>
          </a:p>
        </p:txBody>
      </p:sp>
    </p:spTree>
    <p:extLst>
      <p:ext uri="{BB962C8B-B14F-4D97-AF65-F5344CB8AC3E}">
        <p14:creationId xmlns:p14="http://schemas.microsoft.com/office/powerpoint/2010/main" val="76292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After looking at several studies that highlight the benefit of later start times for teenagers, the school district has decided to push back high school start times to 9:00 a.m.</a:t>
            </a:r>
            <a:endParaRPr lang="en-US" sz="4000" dirty="0"/>
          </a:p>
        </p:txBody>
      </p:sp>
      <p:sp>
        <p:nvSpPr>
          <p:cNvPr id="6" name="Content Placeholder 5"/>
          <p:cNvSpPr>
            <a:spLocks noGrp="1"/>
          </p:cNvSpPr>
          <p:nvPr>
            <p:ph sz="half" idx="2"/>
          </p:nvPr>
        </p:nvSpPr>
        <p:spPr>
          <a:xfrm>
            <a:off x="457200" y="5201920"/>
            <a:ext cx="8229600" cy="924243"/>
          </a:xfrm>
          <a:solidFill>
            <a:srgbClr val="000000"/>
          </a:solidFill>
        </p:spPr>
        <p:txBody>
          <a:bodyPr>
            <a:noAutofit/>
          </a:bodyPr>
          <a:lstStyle/>
          <a:p>
            <a:pPr marL="0" indent="0" algn="ctr">
              <a:buNone/>
            </a:pPr>
            <a:r>
              <a:rPr lang="en-US" sz="6600" b="1" dirty="0" smtClean="0">
                <a:solidFill>
                  <a:schemeClr val="bg1"/>
                </a:solidFill>
                <a:cs typeface="Chalkduster"/>
              </a:rPr>
              <a:t>?</a:t>
            </a:r>
            <a:endParaRPr lang="en-US" sz="6600" b="1" dirty="0">
              <a:solidFill>
                <a:schemeClr val="bg1"/>
              </a:solidFill>
              <a:cs typeface="Chalkduster"/>
            </a:endParaRPr>
          </a:p>
        </p:txBody>
      </p:sp>
    </p:spTree>
    <p:extLst>
      <p:ext uri="{BB962C8B-B14F-4D97-AF65-F5344CB8AC3E}">
        <p14:creationId xmlns:p14="http://schemas.microsoft.com/office/powerpoint/2010/main" val="2155817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Which One Is It?</a:t>
            </a:r>
            <a:endParaRPr lang="en-US" b="0" dirty="0"/>
          </a:p>
        </p:txBody>
      </p:sp>
      <p:sp>
        <p:nvSpPr>
          <p:cNvPr id="5" name="Content Placeholder 4"/>
          <p:cNvSpPr>
            <a:spLocks noGrp="1"/>
          </p:cNvSpPr>
          <p:nvPr>
            <p:ph sz="half" idx="1"/>
          </p:nvPr>
        </p:nvSpPr>
        <p:spPr>
          <a:xfrm>
            <a:off x="457200" y="1600201"/>
            <a:ext cx="8229600" cy="3429000"/>
          </a:xfrm>
        </p:spPr>
        <p:txBody>
          <a:bodyPr>
            <a:normAutofit/>
          </a:bodyPr>
          <a:lstStyle/>
          <a:p>
            <a:pPr marL="0" indent="0">
              <a:buNone/>
            </a:pPr>
            <a:r>
              <a:rPr lang="en-US" sz="4000" dirty="0" smtClean="0"/>
              <a:t>After looking at several studies that highlight the benefit of later start times for teenagers, the school district has decided to push back high school start times to 9:00 a.m.</a:t>
            </a:r>
          </a:p>
          <a:p>
            <a:pPr marL="0" indent="0">
              <a:buNone/>
            </a:pPr>
            <a:endParaRPr lang="en-US" sz="4000" dirty="0"/>
          </a:p>
        </p:txBody>
      </p:sp>
      <p:sp>
        <p:nvSpPr>
          <p:cNvPr id="6" name="Content Placeholder 5"/>
          <p:cNvSpPr>
            <a:spLocks noGrp="1"/>
          </p:cNvSpPr>
          <p:nvPr>
            <p:ph sz="half" idx="2"/>
          </p:nvPr>
        </p:nvSpPr>
        <p:spPr>
          <a:xfrm>
            <a:off x="457200" y="5201920"/>
            <a:ext cx="8229600" cy="924243"/>
          </a:xfrm>
        </p:spPr>
        <p:txBody>
          <a:bodyPr>
            <a:normAutofit/>
          </a:bodyPr>
          <a:lstStyle/>
          <a:p>
            <a:pPr marL="0" indent="0" algn="ctr">
              <a:buNone/>
            </a:pPr>
            <a:r>
              <a:rPr lang="en-US" sz="4800" b="1" dirty="0" smtClean="0">
                <a:cs typeface="Chalkduster"/>
              </a:rPr>
              <a:t>Logos</a:t>
            </a:r>
            <a:endParaRPr lang="en-US" sz="4800" b="1" dirty="0">
              <a:cs typeface="Chalkduster"/>
            </a:endParaRPr>
          </a:p>
        </p:txBody>
      </p:sp>
    </p:spTree>
    <p:extLst>
      <p:ext uri="{BB962C8B-B14F-4D97-AF65-F5344CB8AC3E}">
        <p14:creationId xmlns:p14="http://schemas.microsoft.com/office/powerpoint/2010/main" val="76292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pPr>
              <a:lnSpc>
                <a:spcPct val="80000"/>
              </a:lnSpc>
            </a:pPr>
            <a:r>
              <a:rPr lang="en-US" sz="5400" dirty="0" smtClean="0"/>
              <a:t>Adding in Other </a:t>
            </a:r>
            <a:br>
              <a:rPr lang="en-US" sz="5400" dirty="0" smtClean="0"/>
            </a:br>
            <a:r>
              <a:rPr lang="en-US" sz="5400" dirty="0" smtClean="0"/>
              <a:t>Persuasive Techniques </a:t>
            </a:r>
            <a:endParaRPr lang="en-US" sz="5400" dirty="0"/>
          </a:p>
        </p:txBody>
      </p:sp>
      <p:sp>
        <p:nvSpPr>
          <p:cNvPr id="6" name="Subtitle 5"/>
          <p:cNvSpPr>
            <a:spLocks noGrp="1"/>
          </p:cNvSpPr>
          <p:nvPr>
            <p:ph type="subTitle" idx="1"/>
          </p:nvPr>
        </p:nvSpPr>
        <p:spPr>
          <a:xfrm>
            <a:off x="685800" y="3886200"/>
            <a:ext cx="7772400" cy="1752600"/>
          </a:xfrm>
        </p:spPr>
        <p:txBody>
          <a:bodyPr>
            <a:noAutofit/>
          </a:bodyPr>
          <a:lstStyle/>
          <a:p>
            <a:pPr>
              <a:lnSpc>
                <a:spcPct val="80000"/>
              </a:lnSpc>
            </a:pPr>
            <a:r>
              <a:rPr lang="en-US" dirty="0" smtClean="0">
                <a:solidFill>
                  <a:schemeClr val="tx1"/>
                </a:solidFill>
              </a:rPr>
              <a:t>Remember, you want more fact-based evidence for argumentative writing. However, it is </a:t>
            </a:r>
            <a:r>
              <a:rPr lang="en-US" b="1" dirty="0" smtClean="0">
                <a:solidFill>
                  <a:schemeClr val="tx1"/>
                </a:solidFill>
              </a:rPr>
              <a:t>helpful</a:t>
            </a:r>
            <a:r>
              <a:rPr lang="en-US" dirty="0" smtClean="0">
                <a:solidFill>
                  <a:schemeClr val="tx1"/>
                </a:solidFill>
              </a:rPr>
              <a:t> to know persuasive techniques. </a:t>
            </a:r>
            <a:endParaRPr lang="en-US" dirty="0">
              <a:solidFill>
                <a:schemeClr val="tx1"/>
              </a:solidFill>
            </a:endParaRPr>
          </a:p>
        </p:txBody>
      </p:sp>
    </p:spTree>
    <p:extLst>
      <p:ext uri="{BB962C8B-B14F-4D97-AF65-F5344CB8AC3E}">
        <p14:creationId xmlns:p14="http://schemas.microsoft.com/office/powerpoint/2010/main" val="3157417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a:solidFill>
            <a:srgbClr val="FFFFFF"/>
          </a:solidFill>
          <a:ln>
            <a:solidFill>
              <a:srgbClr val="000000"/>
            </a:solidFill>
          </a:ln>
        </p:spPr>
        <p:txBody>
          <a:bodyPr>
            <a:normAutofit lnSpcReduction="10000"/>
          </a:bodyPr>
          <a:lstStyle/>
          <a:p>
            <a:pPr>
              <a:buFont typeface="Wingdings" charset="2"/>
              <a:buChar char="§"/>
            </a:pPr>
            <a:r>
              <a:rPr lang="en-US" dirty="0" smtClean="0"/>
              <a:t>Facts and statistics</a:t>
            </a:r>
          </a:p>
          <a:p>
            <a:pPr>
              <a:buFont typeface="Wingdings" charset="2"/>
              <a:buChar char="§"/>
            </a:pPr>
            <a:r>
              <a:rPr lang="en-US" dirty="0" smtClean="0"/>
              <a:t>Celebrity testimonials</a:t>
            </a:r>
          </a:p>
          <a:p>
            <a:pPr>
              <a:buFont typeface="Wingdings" charset="2"/>
              <a:buChar char="§"/>
            </a:pPr>
            <a:r>
              <a:rPr lang="en-US" dirty="0" smtClean="0"/>
              <a:t>Bandwagon approach</a:t>
            </a:r>
          </a:p>
          <a:p>
            <a:pPr>
              <a:buFont typeface="Wingdings" charset="2"/>
              <a:buChar char="§"/>
            </a:pPr>
            <a:r>
              <a:rPr lang="en-US" dirty="0" smtClean="0"/>
              <a:t>Fear mongering</a:t>
            </a:r>
          </a:p>
          <a:p>
            <a:pPr>
              <a:buFont typeface="Wingdings" charset="2"/>
              <a:buChar char="§"/>
            </a:pPr>
            <a:r>
              <a:rPr lang="en-US" dirty="0" smtClean="0"/>
              <a:t>Glittering generalities</a:t>
            </a: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spTree>
    <p:extLst>
      <p:ext uri="{BB962C8B-B14F-4D97-AF65-F5344CB8AC3E}">
        <p14:creationId xmlns:p14="http://schemas.microsoft.com/office/powerpoint/2010/main" val="174100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sz="3600" b="1" spc="300" dirty="0" smtClean="0">
                <a:ln w="12700">
                  <a:solidFill>
                    <a:srgbClr val="0000FF"/>
                  </a:solidFill>
                </a:ln>
                <a:solidFill>
                  <a:srgbClr val="0000FF"/>
                </a:solidFill>
                <a:effectLst>
                  <a:glow rad="101600">
                    <a:schemeClr val="bg1"/>
                  </a:glow>
                  <a:outerShdw blurRad="50800" dist="38100" dir="2700000" algn="tl" rotWithShape="0">
                    <a:srgbClr val="000000"/>
                  </a:outerShdw>
                </a:effectLst>
                <a:cs typeface="Chalkduster"/>
              </a:rPr>
              <a:t>Facts and statistics</a:t>
            </a:r>
          </a:p>
          <a:p>
            <a:pPr>
              <a:buFont typeface="Wingdings" charset="2"/>
              <a:buChar char="§"/>
            </a:pPr>
            <a:r>
              <a:rPr lang="en-US" dirty="0" smtClean="0"/>
              <a:t>Celebrity testimonials</a:t>
            </a:r>
          </a:p>
          <a:p>
            <a:pPr>
              <a:buFont typeface="Wingdings" charset="2"/>
              <a:buChar char="§"/>
            </a:pPr>
            <a:r>
              <a:rPr lang="en-US" dirty="0" smtClean="0"/>
              <a:t>Bandwagon approach</a:t>
            </a:r>
          </a:p>
          <a:p>
            <a:pPr>
              <a:buFont typeface="Wingdings" charset="2"/>
              <a:buChar char="§"/>
            </a:pPr>
            <a:r>
              <a:rPr lang="en-US" dirty="0" smtClean="0"/>
              <a:t>Fear mongering</a:t>
            </a:r>
          </a:p>
          <a:p>
            <a:pPr>
              <a:buFont typeface="Wingdings" charset="2"/>
              <a:buChar char="§"/>
            </a:pPr>
            <a:r>
              <a:rPr lang="en-US" dirty="0" smtClean="0"/>
              <a:t>Glittering generalities</a:t>
            </a: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a:off x="5249116" y="2133049"/>
            <a:ext cx="912788" cy="575427"/>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124823" y="2875526"/>
            <a:ext cx="3735293" cy="2677656"/>
          </a:xfrm>
          <a:prstGeom prst="rect">
            <a:avLst/>
          </a:prstGeom>
          <a:solidFill>
            <a:schemeClr val="bg1">
              <a:lumMod val="85000"/>
            </a:schemeClr>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t>Researched information and evidence gives the author credibility and provides logical connections for the audience</a:t>
            </a:r>
            <a:endParaRPr lang="en-US" sz="2800" dirty="0"/>
          </a:p>
        </p:txBody>
      </p:sp>
    </p:spTree>
    <p:extLst>
      <p:ext uri="{BB962C8B-B14F-4D97-AF65-F5344CB8AC3E}">
        <p14:creationId xmlns:p14="http://schemas.microsoft.com/office/powerpoint/2010/main" val="1977599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Aristotle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(384 BCE – 322 BCE)</a:t>
            </a:r>
          </a:p>
          <a:p>
            <a:r>
              <a:rPr lang="en-US" dirty="0" smtClean="0"/>
              <a:t>Greek philosopher and scientist</a:t>
            </a:r>
          </a:p>
          <a:p>
            <a:r>
              <a:rPr lang="en-US" dirty="0" smtClean="0"/>
              <a:t>One of the great ancient philosophers</a:t>
            </a:r>
          </a:p>
          <a:p>
            <a:r>
              <a:rPr lang="en-US" dirty="0" smtClean="0"/>
              <a:t>Tutored Alexander the Great</a:t>
            </a:r>
          </a:p>
          <a:p>
            <a:r>
              <a:rPr lang="en-US" dirty="0" smtClean="0"/>
              <a:t>Wrote “On Rhetoric” in 350 B.C.E</a:t>
            </a:r>
          </a:p>
          <a:p>
            <a:pPr lvl="1"/>
            <a:r>
              <a:rPr lang="en-US" dirty="0" smtClean="0"/>
              <a:t>Considered the father of rhetoric</a:t>
            </a:r>
          </a:p>
        </p:txBody>
      </p:sp>
      <p:sp>
        <p:nvSpPr>
          <p:cNvPr id="5" name="Content Placeholder 4"/>
          <p:cNvSpPr>
            <a:spLocks noGrp="1"/>
          </p:cNvSpPr>
          <p:nvPr>
            <p:ph sz="half" idx="2"/>
          </p:nvPr>
        </p:nvSpPr>
        <p:spPr/>
        <p:txBody>
          <a:bodyPr>
            <a:normAutofit fontScale="92500" lnSpcReduction="10000"/>
          </a:bodyPr>
          <a:lstStyle/>
          <a:p>
            <a:endParaRPr lang="en-US" dirty="0"/>
          </a:p>
        </p:txBody>
      </p:sp>
      <p:pic>
        <p:nvPicPr>
          <p:cNvPr id="4" name="Picture 3"/>
          <p:cNvPicPr>
            <a:picLocks noChangeAspect="1"/>
          </p:cNvPicPr>
          <p:nvPr/>
        </p:nvPicPr>
        <p:blipFill rotWithShape="1">
          <a:blip r:embed="rId2"/>
          <a:srcRect t="3379" b="12878"/>
          <a:stretch/>
        </p:blipFill>
        <p:spPr>
          <a:xfrm>
            <a:off x="4648200" y="1600200"/>
            <a:ext cx="4038599" cy="4525963"/>
          </a:xfrm>
          <a:prstGeom prst="rect">
            <a:avLst/>
          </a:prstGeom>
          <a:ln w="38100" cmpd="sng">
            <a:solidFill>
              <a:srgbClr val="0000FF"/>
            </a:solidFill>
          </a:ln>
        </p:spPr>
      </p:pic>
    </p:spTree>
    <p:extLst>
      <p:ext uri="{BB962C8B-B14F-4D97-AF65-F5344CB8AC3E}">
        <p14:creationId xmlns:p14="http://schemas.microsoft.com/office/powerpoint/2010/main" val="19064622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sz="4000" b="1" spc="300" dirty="0" smtClean="0">
                <a:ln w="12700">
                  <a:solidFill>
                    <a:srgbClr val="0000FF"/>
                  </a:solidFill>
                </a:ln>
                <a:solidFill>
                  <a:srgbClr val="0000FF"/>
                </a:solidFill>
                <a:effectLst>
                  <a:glow rad="101600">
                    <a:schemeClr val="bg1"/>
                  </a:glow>
                  <a:outerShdw blurRad="50800" dist="38100" dir="2700000" algn="tl" rotWithShape="0">
                    <a:srgbClr val="000000"/>
                  </a:outerShdw>
                </a:effectLst>
                <a:cs typeface="Chalkduster"/>
              </a:rPr>
              <a:t>Celebrity Testimonials</a:t>
            </a:r>
            <a:endParaRPr lang="en-US" sz="4000" b="1" spc="300" dirty="0">
              <a:ln w="12700">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Bandwagon approach</a:t>
            </a:r>
          </a:p>
          <a:p>
            <a:pPr>
              <a:buFont typeface="Wingdings" charset="2"/>
              <a:buChar char="§"/>
            </a:pPr>
            <a:r>
              <a:rPr lang="en-US" dirty="0" smtClean="0"/>
              <a:t>Fear mongering</a:t>
            </a:r>
          </a:p>
          <a:p>
            <a:pPr>
              <a:buFont typeface="Wingdings" charset="2"/>
              <a:buChar char="§"/>
            </a:pPr>
            <a:r>
              <a:rPr lang="en-US" dirty="0" smtClean="0"/>
              <a:t>Glittering generalities</a:t>
            </a: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a:off x="6484471" y="2589422"/>
            <a:ext cx="732117" cy="353990"/>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601882" y="3066351"/>
            <a:ext cx="4362824" cy="3108544"/>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000000"/>
                </a:solidFill>
              </a:rPr>
              <a:t>When a celebrity endorses a product rather than an expert, people are more likely to act on emotions. If you use </a:t>
            </a:r>
            <a:r>
              <a:rPr lang="en-US" sz="2800" dirty="0" smtClean="0">
                <a:solidFill>
                  <a:srgbClr val="000000"/>
                </a:solidFill>
              </a:rPr>
              <a:t>the same </a:t>
            </a:r>
            <a:r>
              <a:rPr lang="en-US" sz="2800" dirty="0" smtClean="0">
                <a:solidFill>
                  <a:srgbClr val="000000"/>
                </a:solidFill>
              </a:rPr>
              <a:t>face wash as a celebrity, you too will look that great. </a:t>
            </a:r>
            <a:endParaRPr lang="en-US" sz="2800" dirty="0">
              <a:solidFill>
                <a:srgbClr val="000000"/>
              </a:solidFill>
            </a:endParaRPr>
          </a:p>
        </p:txBody>
      </p:sp>
    </p:spTree>
    <p:extLst>
      <p:ext uri="{BB962C8B-B14F-4D97-AF65-F5344CB8AC3E}">
        <p14:creationId xmlns:p14="http://schemas.microsoft.com/office/powerpoint/2010/main" val="2177601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Bandwagon Approach</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Fear mongering</a:t>
            </a:r>
          </a:p>
          <a:p>
            <a:pPr>
              <a:buFont typeface="Wingdings" charset="2"/>
              <a:buChar char="§"/>
            </a:pPr>
            <a:r>
              <a:rPr lang="en-US" dirty="0" smtClean="0"/>
              <a:t>Glittering generalities</a:t>
            </a: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a:off x="6305177" y="3055716"/>
            <a:ext cx="736612" cy="466295"/>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987378" y="3725416"/>
            <a:ext cx="3959411" cy="2246769"/>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000000"/>
                </a:solidFill>
              </a:rPr>
              <a:t>If everyone else is doing something or </a:t>
            </a:r>
            <a:r>
              <a:rPr lang="en-US" sz="2800" dirty="0" smtClean="0">
                <a:solidFill>
                  <a:srgbClr val="000000"/>
                </a:solidFill>
              </a:rPr>
              <a:t>owns </a:t>
            </a:r>
            <a:r>
              <a:rPr lang="en-US" sz="2800" dirty="0" smtClean="0">
                <a:solidFill>
                  <a:srgbClr val="000000"/>
                </a:solidFill>
              </a:rPr>
              <a:t>a particular item, you should </a:t>
            </a:r>
            <a:r>
              <a:rPr lang="en-US" sz="2800" dirty="0" smtClean="0">
                <a:solidFill>
                  <a:srgbClr val="000000"/>
                </a:solidFill>
              </a:rPr>
              <a:t>too, </a:t>
            </a:r>
            <a:r>
              <a:rPr lang="en-US" sz="2800" dirty="0" smtClean="0">
                <a:solidFill>
                  <a:srgbClr val="000000"/>
                </a:solidFill>
              </a:rPr>
              <a:t>so that you are not left behind. </a:t>
            </a:r>
            <a:endParaRPr lang="en-US" sz="2800" dirty="0">
              <a:solidFill>
                <a:srgbClr val="000000"/>
              </a:solidFill>
            </a:endParaRPr>
          </a:p>
        </p:txBody>
      </p:sp>
    </p:spTree>
    <p:extLst>
      <p:ext uri="{BB962C8B-B14F-4D97-AF65-F5344CB8AC3E}">
        <p14:creationId xmlns:p14="http://schemas.microsoft.com/office/powerpoint/2010/main" val="3107239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dirty="0" smtClean="0">
                <a:cs typeface="Chalkduster"/>
              </a:rPr>
              <a:t>Bandwagon approach</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Fear Mongering</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Glittering generalities</a:t>
            </a: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sp>
        <p:nvSpPr>
          <p:cNvPr id="6" name="TextBox 5"/>
          <p:cNvSpPr txBox="1"/>
          <p:nvPr/>
        </p:nvSpPr>
        <p:spPr>
          <a:xfrm>
            <a:off x="5752353" y="1893039"/>
            <a:ext cx="3137646" cy="3970318"/>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t>Creating fear in someone to convince them to believe in something they otherwise might not, or to convince them to buy a certain product.</a:t>
            </a:r>
            <a:endParaRPr lang="en-US" sz="2800" dirty="0"/>
          </a:p>
        </p:txBody>
      </p:sp>
      <p:cxnSp>
        <p:nvCxnSpPr>
          <p:cNvPr id="5" name="Straight Arrow Connector 4"/>
          <p:cNvCxnSpPr/>
          <p:nvPr/>
        </p:nvCxnSpPr>
        <p:spPr>
          <a:xfrm>
            <a:off x="4898506" y="3558538"/>
            <a:ext cx="704434" cy="0"/>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9465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dirty="0" smtClean="0">
                <a:cs typeface="Chalkduster"/>
              </a:rPr>
              <a:t>Bandwagon approach</a:t>
            </a:r>
          </a:p>
          <a:p>
            <a:pPr>
              <a:buFont typeface="Wingdings" charset="2"/>
              <a:buChar char="§"/>
            </a:pPr>
            <a:r>
              <a:rPr lang="en-US" dirty="0" smtClean="0">
                <a:latin typeface="+mj-lt"/>
                <a:cs typeface="Chalkduster"/>
              </a:rPr>
              <a:t>Fear mongering</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Glittering Generalities</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Loaded words</a:t>
            </a: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flipV="1">
            <a:off x="3745054" y="3477625"/>
            <a:ext cx="704434" cy="307556"/>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98898" y="1806304"/>
            <a:ext cx="4410631" cy="1815882"/>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t>Using positive and “glittery” loaded words so that people feel good about their beliefs, purchases, and opinions.</a:t>
            </a:r>
            <a:endParaRPr lang="en-US" sz="2800" dirty="0"/>
          </a:p>
        </p:txBody>
      </p:sp>
    </p:spTree>
    <p:extLst>
      <p:ext uri="{BB962C8B-B14F-4D97-AF65-F5344CB8AC3E}">
        <p14:creationId xmlns:p14="http://schemas.microsoft.com/office/powerpoint/2010/main" val="2630421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dirty="0" smtClean="0">
                <a:cs typeface="Chalkduster"/>
              </a:rPr>
              <a:t>Bandwagon approach</a:t>
            </a:r>
          </a:p>
          <a:p>
            <a:pPr>
              <a:buFont typeface="Wingdings" charset="2"/>
              <a:buChar char="§"/>
            </a:pPr>
            <a:r>
              <a:rPr lang="en-US" dirty="0" smtClean="0">
                <a:latin typeface="+mj-lt"/>
                <a:cs typeface="Chalkduster"/>
              </a:rPr>
              <a:t>Fear mongering</a:t>
            </a:r>
          </a:p>
          <a:p>
            <a:pPr>
              <a:buFont typeface="Wingdings" charset="2"/>
              <a:buChar char="§"/>
            </a:pPr>
            <a:r>
              <a:rPr lang="en-US" dirty="0" smtClean="0">
                <a:latin typeface="+mj-lt"/>
                <a:cs typeface="Chalkduster"/>
              </a:rPr>
              <a:t>Glittering generalities</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Loaded Words</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Expert testimonial</a:t>
            </a: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flipV="1">
            <a:off x="4564937" y="4305782"/>
            <a:ext cx="897906" cy="238108"/>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627446" y="1855852"/>
            <a:ext cx="3337260" cy="3539431"/>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000000"/>
                </a:solidFill>
              </a:rPr>
              <a:t>When an author, speaker, or advertiser carefully chooses their words (diction) to create a certain (and often times emotional) response </a:t>
            </a:r>
            <a:r>
              <a:rPr lang="en-US" sz="2800" dirty="0" smtClean="0">
                <a:solidFill>
                  <a:srgbClr val="000000"/>
                </a:solidFill>
              </a:rPr>
              <a:t>from the </a:t>
            </a:r>
            <a:r>
              <a:rPr lang="en-US" sz="2800" dirty="0" smtClean="0">
                <a:solidFill>
                  <a:srgbClr val="000000"/>
                </a:solidFill>
              </a:rPr>
              <a:t>audience.</a:t>
            </a:r>
            <a:endParaRPr lang="en-US" sz="2800" dirty="0">
              <a:solidFill>
                <a:srgbClr val="000000"/>
              </a:solidFill>
            </a:endParaRPr>
          </a:p>
        </p:txBody>
      </p:sp>
    </p:spTree>
    <p:extLst>
      <p:ext uri="{BB962C8B-B14F-4D97-AF65-F5344CB8AC3E}">
        <p14:creationId xmlns:p14="http://schemas.microsoft.com/office/powerpoint/2010/main" val="1515976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dirty="0" smtClean="0">
                <a:cs typeface="Chalkduster"/>
              </a:rPr>
              <a:t>Bandwagon approach</a:t>
            </a:r>
          </a:p>
          <a:p>
            <a:pPr>
              <a:buFont typeface="Wingdings" charset="2"/>
              <a:buChar char="§"/>
            </a:pPr>
            <a:r>
              <a:rPr lang="en-US" dirty="0" smtClean="0">
                <a:latin typeface="+mj-lt"/>
                <a:cs typeface="Chalkduster"/>
              </a:rPr>
              <a:t>Fear mongering</a:t>
            </a:r>
          </a:p>
          <a:p>
            <a:pPr>
              <a:buFont typeface="Wingdings" charset="2"/>
              <a:buChar char="§"/>
            </a:pPr>
            <a:r>
              <a:rPr lang="en-US" dirty="0" smtClean="0">
                <a:latin typeface="+mj-lt"/>
                <a:cs typeface="Chalkduster"/>
              </a:rPr>
              <a:t>Glittering generalities</a:t>
            </a:r>
          </a:p>
          <a:p>
            <a:pPr>
              <a:buFont typeface="Wingdings" charset="2"/>
              <a:buChar char="§"/>
            </a:pPr>
            <a:r>
              <a:rPr lang="en-US" dirty="0" smtClean="0">
                <a:latin typeface="+mj-lt"/>
                <a:cs typeface="Chalkduster"/>
              </a:rPr>
              <a:t>Loaded words</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Expert Testimonial</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a:buFont typeface="Wingdings" charset="2"/>
              <a:buChar char="§"/>
            </a:pPr>
            <a:r>
              <a:rPr lang="en-US" dirty="0" smtClean="0"/>
              <a:t>Repetition</a:t>
            </a:r>
          </a:p>
          <a:p>
            <a:pPr marL="0" indent="0">
              <a:buNone/>
            </a:pPr>
            <a:endParaRPr lang="en-US" dirty="0" smtClean="0"/>
          </a:p>
          <a:p>
            <a:endParaRPr lang="en-US" dirty="0"/>
          </a:p>
        </p:txBody>
      </p:sp>
      <p:cxnSp>
        <p:nvCxnSpPr>
          <p:cNvPr id="5" name="Straight Arrow Connector 4"/>
          <p:cNvCxnSpPr/>
          <p:nvPr/>
        </p:nvCxnSpPr>
        <p:spPr>
          <a:xfrm flipV="1">
            <a:off x="4520114" y="4276019"/>
            <a:ext cx="808612" cy="505979"/>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865901" y="1872338"/>
            <a:ext cx="2609383" cy="3108544"/>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000000"/>
                </a:solidFill>
              </a:rPr>
              <a:t>An author or speaker establishes credibility when he/she is an expert in the field.</a:t>
            </a:r>
            <a:endParaRPr lang="en-US" sz="2800" dirty="0">
              <a:solidFill>
                <a:srgbClr val="000000"/>
              </a:solidFill>
            </a:endParaRPr>
          </a:p>
        </p:txBody>
      </p:sp>
    </p:spTree>
    <p:extLst>
      <p:ext uri="{BB962C8B-B14F-4D97-AF65-F5344CB8AC3E}">
        <p14:creationId xmlns:p14="http://schemas.microsoft.com/office/powerpoint/2010/main" val="400272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Persuasive Techniques</a:t>
            </a:r>
            <a:endParaRPr lang="en-US" dirty="0"/>
          </a:p>
        </p:txBody>
      </p:sp>
      <p:sp>
        <p:nvSpPr>
          <p:cNvPr id="3" name="Content Placeholder 2"/>
          <p:cNvSpPr>
            <a:spLocks noGrp="1"/>
          </p:cNvSpPr>
          <p:nvPr>
            <p:ph idx="1"/>
          </p:nvPr>
        </p:nvSpPr>
        <p:spPr/>
        <p:txBody>
          <a:bodyPr>
            <a:normAutofit lnSpcReduction="10000"/>
          </a:bodyPr>
          <a:lstStyle/>
          <a:p>
            <a:pPr>
              <a:buFont typeface="Wingdings" charset="2"/>
              <a:buChar char="§"/>
            </a:pPr>
            <a:r>
              <a:rPr lang="en-US" dirty="0" smtClean="0">
                <a:latin typeface="+mj-lt"/>
                <a:cs typeface="Chalkduster"/>
              </a:rPr>
              <a:t>Facts and statistics</a:t>
            </a:r>
          </a:p>
          <a:p>
            <a:pPr>
              <a:buFont typeface="Wingdings" charset="2"/>
              <a:buChar char="§"/>
            </a:pPr>
            <a:r>
              <a:rPr lang="en-US" dirty="0" smtClean="0">
                <a:cs typeface="Chalkduster"/>
              </a:rPr>
              <a:t>Celebrity testimonials</a:t>
            </a:r>
          </a:p>
          <a:p>
            <a:pPr>
              <a:buFont typeface="Wingdings" charset="2"/>
              <a:buChar char="§"/>
            </a:pPr>
            <a:r>
              <a:rPr lang="en-US" dirty="0" smtClean="0">
                <a:cs typeface="Chalkduster"/>
              </a:rPr>
              <a:t>Bandwagon approach</a:t>
            </a:r>
          </a:p>
          <a:p>
            <a:pPr>
              <a:buFont typeface="Wingdings" charset="2"/>
              <a:buChar char="§"/>
            </a:pPr>
            <a:r>
              <a:rPr lang="en-US" dirty="0" smtClean="0">
                <a:latin typeface="+mj-lt"/>
                <a:cs typeface="Chalkduster"/>
              </a:rPr>
              <a:t>Fear mongering</a:t>
            </a:r>
          </a:p>
          <a:p>
            <a:pPr>
              <a:buFont typeface="Wingdings" charset="2"/>
              <a:buChar char="§"/>
            </a:pPr>
            <a:r>
              <a:rPr lang="en-US" dirty="0" smtClean="0">
                <a:latin typeface="+mj-lt"/>
                <a:cs typeface="Chalkduster"/>
              </a:rPr>
              <a:t>Glittering generalities</a:t>
            </a:r>
          </a:p>
          <a:p>
            <a:pPr>
              <a:buFont typeface="Wingdings" charset="2"/>
              <a:buChar char="§"/>
            </a:pPr>
            <a:r>
              <a:rPr lang="en-US" dirty="0" smtClean="0">
                <a:latin typeface="+mj-lt"/>
                <a:cs typeface="Chalkduster"/>
              </a:rPr>
              <a:t>Loaded words</a:t>
            </a:r>
          </a:p>
          <a:p>
            <a:pPr>
              <a:buFont typeface="Wingdings" charset="2"/>
              <a:buChar char="§"/>
            </a:pPr>
            <a:r>
              <a:rPr lang="en-US" dirty="0" smtClean="0">
                <a:cs typeface="Chalkduster"/>
              </a:rPr>
              <a:t>Expert testimonial</a:t>
            </a:r>
          </a:p>
          <a:p>
            <a:pPr>
              <a:buFont typeface="Wingdings" charset="2"/>
              <a:buChar char="§"/>
            </a:pPr>
            <a:r>
              <a:rPr lang="en-US" sz="4000" b="1" spc="300" dirty="0" smtClean="0">
                <a:ln>
                  <a:solidFill>
                    <a:srgbClr val="0000FF"/>
                  </a:solidFill>
                </a:ln>
                <a:solidFill>
                  <a:srgbClr val="0000FF"/>
                </a:solidFill>
                <a:effectLst>
                  <a:glow rad="101600">
                    <a:schemeClr val="bg1"/>
                  </a:glow>
                  <a:outerShdw blurRad="50800" dist="38100" dir="2700000" algn="tl" rotWithShape="0">
                    <a:srgbClr val="000000"/>
                  </a:outerShdw>
                </a:effectLst>
                <a:cs typeface="Chalkduster"/>
              </a:rPr>
              <a:t>Repetition</a:t>
            </a:r>
            <a:endParaRPr lang="en-US" sz="4000" b="1" spc="300" dirty="0">
              <a:ln>
                <a:solidFill>
                  <a:srgbClr val="0000FF"/>
                </a:solidFill>
              </a:ln>
              <a:solidFill>
                <a:srgbClr val="0000FF"/>
              </a:solidFill>
              <a:effectLst>
                <a:glow rad="101600">
                  <a:schemeClr val="bg1"/>
                </a:glow>
                <a:outerShdw blurRad="50800" dist="38100" dir="2700000" algn="tl" rotWithShape="0">
                  <a:srgbClr val="000000"/>
                </a:outerShdw>
              </a:effectLst>
              <a:cs typeface="Chalkduster"/>
            </a:endParaRPr>
          </a:p>
          <a:p>
            <a:pPr marL="0" indent="0">
              <a:buNone/>
            </a:pPr>
            <a:endParaRPr lang="en-US" dirty="0" smtClean="0"/>
          </a:p>
          <a:p>
            <a:endParaRPr lang="en-US" dirty="0"/>
          </a:p>
        </p:txBody>
      </p:sp>
      <p:cxnSp>
        <p:nvCxnSpPr>
          <p:cNvPr id="5" name="Straight Arrow Connector 4"/>
          <p:cNvCxnSpPr/>
          <p:nvPr/>
        </p:nvCxnSpPr>
        <p:spPr>
          <a:xfrm flipV="1">
            <a:off x="3612227" y="4976463"/>
            <a:ext cx="1314614" cy="674641"/>
          </a:xfrm>
          <a:prstGeom prst="straightConnector1">
            <a:avLst/>
          </a:prstGeom>
          <a:ln w="762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090721" y="2172011"/>
            <a:ext cx="3814219" cy="3108544"/>
          </a:xfrm>
          <a:prstGeom prst="rect">
            <a:avLst/>
          </a:prstGeom>
          <a:solidFill>
            <a:srgbClr val="D9D9D9"/>
          </a:solidFill>
          <a:ln w="38100" cmpd="sng">
            <a:solidFill>
              <a:srgbClr val="0000FF"/>
            </a:solidFill>
          </a:ln>
          <a:effectLst>
            <a:outerShdw blurRad="50800" dist="38100" dir="2700000" algn="tl" rotWithShape="0">
              <a:prstClr val="black">
                <a:alpha val="40000"/>
              </a:prstClr>
            </a:outerShdw>
          </a:effectLst>
        </p:spPr>
        <p:txBody>
          <a:bodyPr wrap="square" rtlCol="0">
            <a:spAutoFit/>
          </a:bodyPr>
          <a:lstStyle/>
          <a:p>
            <a:pPr algn="ctr"/>
            <a:r>
              <a:rPr lang="en-US" sz="2800" dirty="0" smtClean="0">
                <a:solidFill>
                  <a:srgbClr val="000000"/>
                </a:solidFill>
              </a:rPr>
              <a:t>Repeating words and phrases over and over and over again will help people remember things and it may also evoke certain feelings in the audience.</a:t>
            </a:r>
            <a:endParaRPr lang="en-US" sz="2800" dirty="0">
              <a:solidFill>
                <a:srgbClr val="000000"/>
              </a:solidFill>
            </a:endParaRPr>
          </a:p>
        </p:txBody>
      </p:sp>
    </p:spTree>
    <p:extLst>
      <p:ext uri="{BB962C8B-B14F-4D97-AF65-F5344CB8AC3E}">
        <p14:creationId xmlns:p14="http://schemas.microsoft.com/office/powerpoint/2010/main" val="1912227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90000"/>
              </a:lnSpc>
            </a:pPr>
            <a:r>
              <a:rPr lang="en-US" sz="3600" dirty="0" smtClean="0"/>
              <a:t>Persuasive Techniques in Relation to Ethos, Pathos, and Logos</a:t>
            </a:r>
            <a:endParaRPr lang="en-US" sz="3600" dirty="0"/>
          </a:p>
        </p:txBody>
      </p:sp>
      <p:sp>
        <p:nvSpPr>
          <p:cNvPr id="4" name="Isosceles Triangle 3"/>
          <p:cNvSpPr/>
          <p:nvPr/>
        </p:nvSpPr>
        <p:spPr>
          <a:xfrm>
            <a:off x="2797070" y="1557735"/>
            <a:ext cx="4016106" cy="5195105"/>
          </a:xfrm>
          <a:prstGeom prst="triangle">
            <a:avLst/>
          </a:prstGeom>
          <a:solidFill>
            <a:srgbClr val="0000FF"/>
          </a:solid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755215" y="1809600"/>
            <a:ext cx="4071843" cy="1711238"/>
          </a:xfrm>
          <a:prstGeom prst="rect">
            <a:avLst/>
          </a:prstGeom>
          <a:solidFill>
            <a:schemeClr val="bg1">
              <a:lumMod val="95000"/>
            </a:schemeClr>
          </a:solidFill>
          <a:ln w="38100" cmpd="sng">
            <a:solidFill>
              <a:schemeClr val="tx1"/>
            </a:solidFill>
          </a:ln>
        </p:spPr>
        <p:txBody>
          <a:bodyPr wrap="square" rtlCol="0">
            <a:spAutoFit/>
          </a:bodyPr>
          <a:lstStyle/>
          <a:p>
            <a:pPr algn="ctr">
              <a:lnSpc>
                <a:spcPct val="70000"/>
              </a:lnSpc>
            </a:pPr>
            <a:r>
              <a:rPr lang="en-US" sz="3600" b="1" dirty="0" smtClean="0">
                <a:solidFill>
                  <a:srgbClr val="0000FF"/>
                </a:solidFill>
                <a:cs typeface="Chalkduster"/>
              </a:rPr>
              <a:t>Logos</a:t>
            </a:r>
            <a:endParaRPr lang="en-US" sz="2400" b="1" dirty="0" smtClean="0">
              <a:solidFill>
                <a:srgbClr val="0000FF"/>
              </a:solidFill>
              <a:cs typeface="Chalkduster"/>
            </a:endParaRPr>
          </a:p>
          <a:p>
            <a:r>
              <a:rPr lang="en-US" sz="2000" dirty="0" smtClean="0"/>
              <a:t>A sensible and logical argument built on relevant and sufficient evidence. </a:t>
            </a:r>
          </a:p>
          <a:p>
            <a:pPr marL="285750" indent="-285750">
              <a:buFontTx/>
              <a:buChar char="-"/>
            </a:pPr>
            <a:r>
              <a:rPr lang="en-US" sz="2000" dirty="0" smtClean="0"/>
              <a:t>Facts and statistics</a:t>
            </a:r>
          </a:p>
          <a:p>
            <a:pPr marL="285750" indent="-285750">
              <a:buFontTx/>
              <a:buChar char="-"/>
            </a:pPr>
            <a:r>
              <a:rPr lang="en-US" sz="2000" dirty="0" smtClean="0"/>
              <a:t>Claims based on general logic</a:t>
            </a:r>
            <a:endParaRPr lang="en-US" sz="2000" dirty="0"/>
          </a:p>
        </p:txBody>
      </p:sp>
      <p:sp>
        <p:nvSpPr>
          <p:cNvPr id="6" name="TextBox 5"/>
          <p:cNvSpPr txBox="1"/>
          <p:nvPr/>
        </p:nvSpPr>
        <p:spPr>
          <a:xfrm>
            <a:off x="158376" y="3690968"/>
            <a:ext cx="4518212" cy="2942344"/>
          </a:xfrm>
          <a:prstGeom prst="rect">
            <a:avLst/>
          </a:prstGeom>
          <a:solidFill>
            <a:schemeClr val="bg1">
              <a:lumMod val="95000"/>
            </a:schemeClr>
          </a:solidFill>
          <a:ln w="38100" cmpd="sng">
            <a:solidFill>
              <a:schemeClr val="tx1"/>
            </a:solidFill>
          </a:ln>
        </p:spPr>
        <p:txBody>
          <a:bodyPr wrap="square" rtlCol="0">
            <a:spAutoFit/>
          </a:bodyPr>
          <a:lstStyle/>
          <a:p>
            <a:pPr algn="ctr">
              <a:lnSpc>
                <a:spcPct val="70000"/>
              </a:lnSpc>
            </a:pPr>
            <a:r>
              <a:rPr lang="en-US" sz="3600" b="1" dirty="0" smtClean="0">
                <a:solidFill>
                  <a:srgbClr val="0000FF"/>
                </a:solidFill>
                <a:cs typeface="Chalkduster"/>
              </a:rPr>
              <a:t>Pathos</a:t>
            </a:r>
            <a:endParaRPr lang="en-US" b="1" dirty="0" smtClean="0">
              <a:solidFill>
                <a:srgbClr val="0000FF"/>
              </a:solidFill>
              <a:cs typeface="Chalkduster"/>
            </a:endParaRPr>
          </a:p>
          <a:p>
            <a:r>
              <a:rPr lang="en-US" sz="2000" dirty="0" smtClean="0"/>
              <a:t>Arguments </a:t>
            </a:r>
            <a:r>
              <a:rPr lang="en-US" sz="2000" smtClean="0"/>
              <a:t>built </a:t>
            </a:r>
            <a:r>
              <a:rPr lang="en-US" sz="2000" smtClean="0"/>
              <a:t>in a way </a:t>
            </a:r>
            <a:r>
              <a:rPr lang="en-US" sz="2000" dirty="0" smtClean="0"/>
              <a:t>that will evoke certain emotions in the audience</a:t>
            </a:r>
          </a:p>
          <a:p>
            <a:pPr marL="285750" indent="-285750">
              <a:buFontTx/>
              <a:buChar char="-"/>
            </a:pPr>
            <a:r>
              <a:rPr lang="en-US" sz="2000" dirty="0" smtClean="0"/>
              <a:t>Celebrity testimonials</a:t>
            </a:r>
          </a:p>
          <a:p>
            <a:pPr marL="285750" indent="-285750">
              <a:buFontTx/>
              <a:buChar char="-"/>
            </a:pPr>
            <a:r>
              <a:rPr lang="en-US" sz="2000" dirty="0" smtClean="0"/>
              <a:t>Bandwagon approach</a:t>
            </a:r>
          </a:p>
          <a:p>
            <a:pPr marL="285750" indent="-285750">
              <a:buFontTx/>
              <a:buChar char="-"/>
            </a:pPr>
            <a:r>
              <a:rPr lang="en-US" sz="2000" dirty="0" smtClean="0"/>
              <a:t>Fear mongering</a:t>
            </a:r>
          </a:p>
          <a:p>
            <a:pPr marL="285750" indent="-285750">
              <a:buFontTx/>
              <a:buChar char="-"/>
            </a:pPr>
            <a:r>
              <a:rPr lang="en-US" sz="2000" dirty="0" smtClean="0"/>
              <a:t>Glittering generalities</a:t>
            </a:r>
          </a:p>
          <a:p>
            <a:pPr marL="285750" indent="-285750">
              <a:buFontTx/>
              <a:buChar char="-"/>
            </a:pPr>
            <a:r>
              <a:rPr lang="en-US" sz="2000" dirty="0" smtClean="0"/>
              <a:t>Loaded words</a:t>
            </a:r>
          </a:p>
          <a:p>
            <a:pPr marL="285750" indent="-285750">
              <a:buFontTx/>
              <a:buChar char="-"/>
            </a:pPr>
            <a:r>
              <a:rPr lang="en-US" sz="2000" dirty="0" smtClean="0"/>
              <a:t>Repetition</a:t>
            </a:r>
            <a:endParaRPr lang="en-US" sz="2000" dirty="0"/>
          </a:p>
        </p:txBody>
      </p:sp>
      <p:sp>
        <p:nvSpPr>
          <p:cNvPr id="7" name="TextBox 6"/>
          <p:cNvSpPr txBox="1"/>
          <p:nvPr/>
        </p:nvSpPr>
        <p:spPr>
          <a:xfrm>
            <a:off x="5212890" y="4159596"/>
            <a:ext cx="3720602" cy="2019014"/>
          </a:xfrm>
          <a:prstGeom prst="rect">
            <a:avLst/>
          </a:prstGeom>
          <a:solidFill>
            <a:schemeClr val="bg1">
              <a:lumMod val="95000"/>
            </a:schemeClr>
          </a:solidFill>
          <a:ln w="38100" cmpd="sng">
            <a:solidFill>
              <a:schemeClr val="tx1"/>
            </a:solidFill>
          </a:ln>
        </p:spPr>
        <p:txBody>
          <a:bodyPr wrap="square" rtlCol="0">
            <a:spAutoFit/>
          </a:bodyPr>
          <a:lstStyle/>
          <a:p>
            <a:pPr algn="ctr">
              <a:lnSpc>
                <a:spcPct val="70000"/>
              </a:lnSpc>
            </a:pPr>
            <a:r>
              <a:rPr lang="en-US" sz="3600" b="1" dirty="0" smtClean="0">
                <a:solidFill>
                  <a:srgbClr val="0000FF"/>
                </a:solidFill>
                <a:cs typeface="Chalkduster"/>
              </a:rPr>
              <a:t>Ethos</a:t>
            </a:r>
            <a:endParaRPr lang="en-US" b="1" dirty="0" smtClean="0">
              <a:solidFill>
                <a:srgbClr val="0000FF"/>
              </a:solidFill>
              <a:cs typeface="Chalkduster"/>
            </a:endParaRPr>
          </a:p>
          <a:p>
            <a:r>
              <a:rPr lang="en-US" sz="2000" dirty="0" smtClean="0"/>
              <a:t>A well-researched and thoroughly developed argument</a:t>
            </a:r>
          </a:p>
          <a:p>
            <a:pPr marL="285750" indent="-285750">
              <a:buFontTx/>
              <a:buChar char="-"/>
            </a:pPr>
            <a:r>
              <a:rPr lang="en-US" sz="2000" dirty="0" smtClean="0"/>
              <a:t>Expert testimonial</a:t>
            </a:r>
          </a:p>
          <a:p>
            <a:pPr marL="285750" indent="-285750">
              <a:buFontTx/>
              <a:buChar char="-"/>
            </a:pPr>
            <a:r>
              <a:rPr lang="en-US" sz="2000" dirty="0" smtClean="0"/>
              <a:t>Trustworthiness</a:t>
            </a:r>
          </a:p>
          <a:p>
            <a:pPr marL="285750" indent="-285750">
              <a:buFontTx/>
              <a:buChar char="-"/>
            </a:pPr>
            <a:r>
              <a:rPr lang="en-US" sz="2000" dirty="0" smtClean="0"/>
              <a:t>Credibility</a:t>
            </a:r>
            <a:endParaRPr lang="en-US" sz="2000" dirty="0"/>
          </a:p>
        </p:txBody>
      </p:sp>
      <p:sp>
        <p:nvSpPr>
          <p:cNvPr id="8" name="TextBox 7"/>
          <p:cNvSpPr txBox="1"/>
          <p:nvPr/>
        </p:nvSpPr>
        <p:spPr>
          <a:xfrm>
            <a:off x="6167794" y="2483165"/>
            <a:ext cx="2765698" cy="1403461"/>
          </a:xfrm>
          <a:prstGeom prst="rect">
            <a:avLst/>
          </a:prstGeom>
          <a:solidFill>
            <a:schemeClr val="bg1">
              <a:lumMod val="95000"/>
            </a:schemeClr>
          </a:solidFill>
          <a:ln w="38100" cmpd="sng">
            <a:solidFill>
              <a:schemeClr val="tx1"/>
            </a:solidFill>
          </a:ln>
        </p:spPr>
        <p:txBody>
          <a:bodyPr wrap="square" rtlCol="0">
            <a:spAutoFit/>
          </a:bodyPr>
          <a:lstStyle/>
          <a:p>
            <a:pPr algn="ctr">
              <a:lnSpc>
                <a:spcPct val="70000"/>
              </a:lnSpc>
            </a:pPr>
            <a:r>
              <a:rPr lang="en-US" sz="3600" b="1" dirty="0" smtClean="0">
                <a:solidFill>
                  <a:srgbClr val="0000FF"/>
                </a:solidFill>
                <a:cs typeface="Chalkduster"/>
              </a:rPr>
              <a:t>Appeals</a:t>
            </a:r>
            <a:endParaRPr lang="en-US" b="1" dirty="0" smtClean="0">
              <a:solidFill>
                <a:srgbClr val="0000FF"/>
              </a:solidFill>
              <a:cs typeface="Chalkduster"/>
            </a:endParaRPr>
          </a:p>
          <a:p>
            <a:r>
              <a:rPr lang="en-US" sz="2000" dirty="0" smtClean="0"/>
              <a:t>These three RHETORICAL APPEALS make up the rhetorical triangle.</a:t>
            </a:r>
            <a:endParaRPr lang="en-US" sz="2000" dirty="0"/>
          </a:p>
        </p:txBody>
      </p:sp>
    </p:spTree>
    <p:extLst>
      <p:ext uri="{BB962C8B-B14F-4D97-AF65-F5344CB8AC3E}">
        <p14:creationId xmlns:p14="http://schemas.microsoft.com/office/powerpoint/2010/main" val="12740429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2000" fill="hold"/>
                                        <p:tgtEl>
                                          <p:spTgt spid="4"/>
                                        </p:tgtEl>
                                        <p:attrNameLst>
                                          <p:attrName>fillcolor</p:attrName>
                                        </p:attrNameLst>
                                      </p:cBhvr>
                                      <p:to>
                                        <a:schemeClr val="accent2"/>
                                      </p:to>
                                    </p:animClr>
                                    <p:set>
                                      <p:cBhvr>
                                        <p:cTn id="35" dur="2000" fill="hold"/>
                                        <p:tgtEl>
                                          <p:spTgt spid="4"/>
                                        </p:tgtEl>
                                        <p:attrNameLst>
                                          <p:attrName>fill.type</p:attrName>
                                        </p:attrNameLst>
                                      </p:cBhvr>
                                      <p:to>
                                        <p:strVal val="solid"/>
                                      </p:to>
                                    </p:set>
                                    <p:set>
                                      <p:cBhvr>
                                        <p:cTn id="36"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5400" dirty="0" smtClean="0"/>
              <a:t>According to Aristotle…</a:t>
            </a:r>
            <a:endParaRPr lang="en-US" sz="5400" dirty="0"/>
          </a:p>
        </p:txBody>
      </p:sp>
      <p:sp>
        <p:nvSpPr>
          <p:cNvPr id="6" name="Content Placeholder 5"/>
          <p:cNvSpPr>
            <a:spLocks noGrp="1"/>
          </p:cNvSpPr>
          <p:nvPr>
            <p:ph idx="1"/>
          </p:nvPr>
        </p:nvSpPr>
        <p:spPr>
          <a:solidFill>
            <a:srgbClr val="FFFFFF"/>
          </a:solidFill>
          <a:ln>
            <a:solidFill>
              <a:schemeClr val="tx1"/>
            </a:solidFill>
          </a:ln>
        </p:spPr>
        <p:txBody>
          <a:bodyPr>
            <a:normAutofit/>
          </a:bodyPr>
          <a:lstStyle/>
          <a:p>
            <a:r>
              <a:rPr lang="en-US" sz="3800" dirty="0" smtClean="0"/>
              <a:t>There are </a:t>
            </a:r>
            <a:r>
              <a:rPr lang="en-US" sz="3800" b="1" dirty="0" smtClean="0">
                <a:solidFill>
                  <a:srgbClr val="0000FF"/>
                </a:solidFill>
                <a:cs typeface="Chalkduster"/>
              </a:rPr>
              <a:t>three</a:t>
            </a:r>
            <a:r>
              <a:rPr lang="en-US" sz="3800" dirty="0" smtClean="0">
                <a:solidFill>
                  <a:srgbClr val="0000FF"/>
                </a:solidFill>
              </a:rPr>
              <a:t> </a:t>
            </a:r>
            <a:r>
              <a:rPr lang="en-US" sz="3800" dirty="0" smtClean="0"/>
              <a:t>modes of persuasion:</a:t>
            </a:r>
          </a:p>
          <a:p>
            <a:pPr lvl="1"/>
            <a:r>
              <a:rPr lang="en-US" sz="4000" dirty="0" smtClean="0"/>
              <a:t> Ethos</a:t>
            </a:r>
          </a:p>
          <a:p>
            <a:pPr lvl="1"/>
            <a:r>
              <a:rPr lang="en-US" sz="4000" dirty="0" smtClean="0"/>
              <a:t> Pathos</a:t>
            </a:r>
          </a:p>
          <a:p>
            <a:pPr lvl="1"/>
            <a:r>
              <a:rPr lang="en-US" sz="4000" dirty="0" smtClean="0"/>
              <a:t> Logos</a:t>
            </a:r>
          </a:p>
        </p:txBody>
      </p:sp>
    </p:spTree>
    <p:extLst>
      <p:ext uri="{BB962C8B-B14F-4D97-AF65-F5344CB8AC3E}">
        <p14:creationId xmlns:p14="http://schemas.microsoft.com/office/powerpoint/2010/main" val="3819133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dirty="0" smtClean="0"/>
              <a:t>Ethos, Pathos, Logos</a:t>
            </a:r>
            <a:endParaRPr lang="en-US" sz="6000" dirty="0"/>
          </a:p>
        </p:txBody>
      </p:sp>
      <p:sp>
        <p:nvSpPr>
          <p:cNvPr id="5" name="Content Placeholder 4"/>
          <p:cNvSpPr>
            <a:spLocks noGrp="1"/>
          </p:cNvSpPr>
          <p:nvPr>
            <p:ph sz="half" idx="1"/>
          </p:nvPr>
        </p:nvSpPr>
        <p:spPr>
          <a:xfrm>
            <a:off x="457200" y="1600200"/>
            <a:ext cx="2611120" cy="4525963"/>
          </a:xfrm>
        </p:spPr>
        <p:txBody>
          <a:bodyPr>
            <a:normAutofit/>
          </a:bodyPr>
          <a:lstStyle/>
          <a:p>
            <a:pPr marL="0" indent="0" algn="ctr">
              <a:lnSpc>
                <a:spcPct val="80000"/>
              </a:lnSpc>
              <a:buNone/>
            </a:pPr>
            <a:r>
              <a:rPr lang="en-US" b="1" dirty="0" smtClean="0"/>
              <a:t>Appeal to Ethics and Credibility</a:t>
            </a:r>
          </a:p>
          <a:p>
            <a:r>
              <a:rPr lang="en-US" sz="2400" dirty="0"/>
              <a:t>B</a:t>
            </a:r>
            <a:r>
              <a:rPr lang="en-US" sz="2400" dirty="0" smtClean="0"/>
              <a:t>ased on the speaker or author</a:t>
            </a:r>
          </a:p>
          <a:p>
            <a:r>
              <a:rPr lang="en-US" sz="2400" dirty="0" smtClean="0"/>
              <a:t>Is the author reliable and credible?</a:t>
            </a:r>
          </a:p>
          <a:p>
            <a:r>
              <a:rPr lang="en-US" sz="2400" dirty="0" smtClean="0"/>
              <a:t>Is the author knowledgeable?</a:t>
            </a:r>
            <a:endParaRPr lang="en-US" sz="2400" dirty="0"/>
          </a:p>
        </p:txBody>
      </p:sp>
      <p:sp>
        <p:nvSpPr>
          <p:cNvPr id="10" name="Content Placeholder 4"/>
          <p:cNvSpPr>
            <a:spLocks noGrp="1"/>
          </p:cNvSpPr>
          <p:nvPr>
            <p:ph sz="half" idx="1"/>
          </p:nvPr>
        </p:nvSpPr>
        <p:spPr>
          <a:xfrm>
            <a:off x="3261360" y="1600200"/>
            <a:ext cx="2611120" cy="4525963"/>
          </a:xfrm>
        </p:spPr>
        <p:txBody>
          <a:bodyPr>
            <a:normAutofit/>
          </a:bodyPr>
          <a:lstStyle/>
          <a:p>
            <a:pPr marL="0" indent="0" algn="ctr">
              <a:lnSpc>
                <a:spcPct val="80000"/>
              </a:lnSpc>
              <a:buNone/>
            </a:pPr>
            <a:r>
              <a:rPr lang="en-US" b="1" dirty="0"/>
              <a:t>Appeal to Emotions</a:t>
            </a:r>
          </a:p>
          <a:p>
            <a:r>
              <a:rPr lang="en-US" sz="2400" dirty="0"/>
              <a:t>Based on how the text makes the reader/audience feel</a:t>
            </a:r>
          </a:p>
          <a:p>
            <a:r>
              <a:rPr lang="en-US" sz="2400" dirty="0"/>
              <a:t>How does the text make the audience feel?</a:t>
            </a:r>
          </a:p>
          <a:p>
            <a:endParaRPr lang="en-US" dirty="0"/>
          </a:p>
          <a:p>
            <a:endParaRPr lang="en-US" dirty="0" smtClean="0"/>
          </a:p>
        </p:txBody>
      </p:sp>
      <p:sp>
        <p:nvSpPr>
          <p:cNvPr id="11" name="Content Placeholder 4"/>
          <p:cNvSpPr>
            <a:spLocks noGrp="1"/>
          </p:cNvSpPr>
          <p:nvPr>
            <p:ph sz="half" idx="1"/>
          </p:nvPr>
        </p:nvSpPr>
        <p:spPr>
          <a:xfrm>
            <a:off x="6075680" y="1600200"/>
            <a:ext cx="2611120" cy="4525963"/>
          </a:xfrm>
        </p:spPr>
        <p:txBody>
          <a:bodyPr>
            <a:normAutofit/>
          </a:bodyPr>
          <a:lstStyle/>
          <a:p>
            <a:pPr marL="0" indent="0" algn="ctr">
              <a:lnSpc>
                <a:spcPct val="80000"/>
              </a:lnSpc>
              <a:buNone/>
            </a:pPr>
            <a:r>
              <a:rPr lang="en-US" b="1" dirty="0"/>
              <a:t>Appeal to Logic and Reason </a:t>
            </a:r>
            <a:endParaRPr lang="en-US" dirty="0"/>
          </a:p>
          <a:p>
            <a:r>
              <a:rPr lang="en-US" sz="2400" dirty="0"/>
              <a:t>Based on facts, research, and evidence</a:t>
            </a:r>
          </a:p>
          <a:p>
            <a:r>
              <a:rPr lang="en-US" sz="2400" dirty="0"/>
              <a:t>How do the facts and evidence support the claim?</a:t>
            </a:r>
          </a:p>
          <a:p>
            <a:endParaRPr lang="en-US" dirty="0"/>
          </a:p>
          <a:p>
            <a:endParaRPr lang="en-US" dirty="0"/>
          </a:p>
        </p:txBody>
      </p:sp>
    </p:spTree>
    <p:extLst>
      <p:ext uri="{BB962C8B-B14F-4D97-AF65-F5344CB8AC3E}">
        <p14:creationId xmlns:p14="http://schemas.microsoft.com/office/powerpoint/2010/main" val="20032639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200" dirty="0" smtClean="0"/>
              <a:t>Ethos</a:t>
            </a:r>
            <a:endParaRPr lang="en-US" dirty="0"/>
          </a:p>
        </p:txBody>
      </p:sp>
      <p:sp>
        <p:nvSpPr>
          <p:cNvPr id="5" name="Content Placeholder 4"/>
          <p:cNvSpPr>
            <a:spLocks noGrp="1"/>
          </p:cNvSpPr>
          <p:nvPr>
            <p:ph idx="1"/>
          </p:nvPr>
        </p:nvSpPr>
        <p:spPr>
          <a:solidFill>
            <a:srgbClr val="FFFFFF"/>
          </a:solidFill>
          <a:ln>
            <a:solidFill>
              <a:srgbClr val="000000"/>
            </a:solidFill>
          </a:ln>
        </p:spPr>
        <p:txBody>
          <a:bodyPr/>
          <a:lstStyle/>
          <a:p>
            <a:r>
              <a:rPr lang="en-US" dirty="0" smtClean="0"/>
              <a:t>Ethos is an effective argumentative and persuasive strategy because when the audience believes that the author is knowledgeable and genuine, the audience is more willing to listen and be persuaded.</a:t>
            </a:r>
          </a:p>
          <a:p>
            <a:endParaRPr lang="en-US" dirty="0"/>
          </a:p>
        </p:txBody>
      </p:sp>
    </p:spTree>
    <p:extLst>
      <p:ext uri="{BB962C8B-B14F-4D97-AF65-F5344CB8AC3E}">
        <p14:creationId xmlns:p14="http://schemas.microsoft.com/office/powerpoint/2010/main" val="100522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Ethos</a:t>
            </a:r>
            <a:endParaRPr lang="en-US" dirty="0"/>
          </a:p>
        </p:txBody>
      </p:sp>
      <p:sp>
        <p:nvSpPr>
          <p:cNvPr id="3" name="Content Placeholder 2"/>
          <p:cNvSpPr>
            <a:spLocks noGrp="1"/>
          </p:cNvSpPr>
          <p:nvPr>
            <p:ph idx="1"/>
          </p:nvPr>
        </p:nvSpPr>
        <p:spPr/>
        <p:txBody>
          <a:bodyPr/>
          <a:lstStyle/>
          <a:p>
            <a:pPr marL="0" indent="0" algn="ctr">
              <a:buNone/>
            </a:pPr>
            <a:r>
              <a:rPr lang="en-US" sz="3800" b="1" dirty="0" smtClean="0">
                <a:ln>
                  <a:solidFill>
                    <a:srgbClr val="0000FF"/>
                  </a:solidFill>
                </a:ln>
                <a:solidFill>
                  <a:schemeClr val="tx1"/>
                </a:solidFill>
                <a:cs typeface="Chalkduster"/>
              </a:rPr>
              <a:t>Ask these questions to determine Ethos</a:t>
            </a:r>
          </a:p>
          <a:p>
            <a:r>
              <a:rPr lang="en-US" dirty="0" smtClean="0"/>
              <a:t>Does the writer/speaker seem trustworthy?</a:t>
            </a:r>
          </a:p>
          <a:p>
            <a:r>
              <a:rPr lang="en-US" dirty="0" smtClean="0"/>
              <a:t>Does the writer/speaker seem knowledgeable?</a:t>
            </a:r>
          </a:p>
          <a:p>
            <a:r>
              <a:rPr lang="en-US" dirty="0" smtClean="0"/>
              <a:t>How does the writer/speaker establish credibility and authority?</a:t>
            </a:r>
            <a:endParaRPr lang="en-US" dirty="0"/>
          </a:p>
        </p:txBody>
      </p:sp>
    </p:spTree>
    <p:extLst>
      <p:ext uri="{BB962C8B-B14F-4D97-AF65-F5344CB8AC3E}">
        <p14:creationId xmlns:p14="http://schemas.microsoft.com/office/powerpoint/2010/main" val="83023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Ethos Examples</a:t>
            </a:r>
            <a:endParaRPr lang="en-US" sz="6000" dirty="0"/>
          </a:p>
        </p:txBody>
      </p:sp>
      <p:sp>
        <p:nvSpPr>
          <p:cNvPr id="3" name="Content Placeholder 2"/>
          <p:cNvSpPr>
            <a:spLocks noGrp="1"/>
          </p:cNvSpPr>
          <p:nvPr>
            <p:ph idx="1"/>
          </p:nvPr>
        </p:nvSpPr>
        <p:spPr/>
        <p:txBody>
          <a:bodyPr/>
          <a:lstStyle/>
          <a:p>
            <a:r>
              <a:rPr lang="en-US" dirty="0" smtClean="0"/>
              <a:t>Dr. Martin Luther King Jr.’s “Letter from the Birmingham Jail”  is effective because he </a:t>
            </a:r>
            <a:r>
              <a:rPr lang="en-US" dirty="0" smtClean="0"/>
              <a:t>established </a:t>
            </a:r>
            <a:r>
              <a:rPr lang="en-US" dirty="0" smtClean="0"/>
              <a:t>credibility as an African-American male who was in jail. It was authentic and real.</a:t>
            </a:r>
          </a:p>
          <a:p>
            <a:r>
              <a:rPr lang="en-US" dirty="0" smtClean="0"/>
              <a:t>When a trusted doctor gives you medical advice, you follow it, even if you do not understand the medical reasoning behind it. This is because you trust the doctor. </a:t>
            </a:r>
          </a:p>
          <a:p>
            <a:endParaRPr lang="en-US" dirty="0"/>
          </a:p>
        </p:txBody>
      </p:sp>
    </p:spTree>
    <p:extLst>
      <p:ext uri="{BB962C8B-B14F-4D97-AF65-F5344CB8AC3E}">
        <p14:creationId xmlns:p14="http://schemas.microsoft.com/office/powerpoint/2010/main" val="79935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Logos</a:t>
            </a:r>
            <a:endParaRPr lang="en-US" dirty="0"/>
          </a:p>
        </p:txBody>
      </p:sp>
      <p:sp>
        <p:nvSpPr>
          <p:cNvPr id="3" name="Content Placeholder 2"/>
          <p:cNvSpPr>
            <a:spLocks noGrp="1"/>
          </p:cNvSpPr>
          <p:nvPr>
            <p:ph idx="1"/>
          </p:nvPr>
        </p:nvSpPr>
        <p:spPr/>
        <p:txBody>
          <a:bodyPr>
            <a:normAutofit lnSpcReduction="10000"/>
          </a:bodyPr>
          <a:lstStyle/>
          <a:p>
            <a:r>
              <a:rPr lang="en-US" dirty="0" smtClean="0"/>
              <a:t>Logos is an effective argumentative and persuasive strategy because when the audience is presented with factual, researched evidence supporting the claims, the audience is more likely to consider the claims valid.</a:t>
            </a:r>
          </a:p>
          <a:p>
            <a:endParaRPr lang="en-US" dirty="0"/>
          </a:p>
          <a:p>
            <a:r>
              <a:rPr lang="en-US" dirty="0" smtClean="0"/>
              <a:t>Logos is </a:t>
            </a:r>
            <a:r>
              <a:rPr lang="en-US" b="1" dirty="0" smtClean="0">
                <a:solidFill>
                  <a:srgbClr val="0000FF"/>
                </a:solidFill>
                <a:cs typeface="Chalkduster"/>
              </a:rPr>
              <a:t>much more important </a:t>
            </a:r>
            <a:r>
              <a:rPr lang="en-US" dirty="0" smtClean="0"/>
              <a:t>in argumentative writing than it is in persuasive writing.</a:t>
            </a:r>
          </a:p>
          <a:p>
            <a:endParaRPr lang="en-US" dirty="0"/>
          </a:p>
        </p:txBody>
      </p:sp>
    </p:spTree>
    <p:extLst>
      <p:ext uri="{BB962C8B-B14F-4D97-AF65-F5344CB8AC3E}">
        <p14:creationId xmlns:p14="http://schemas.microsoft.com/office/powerpoint/2010/main" val="715334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3199</TotalTime>
  <Words>1419</Words>
  <Application>Microsoft Macintosh PowerPoint</Application>
  <PresentationFormat>On-screen Show (4:3)</PresentationFormat>
  <Paragraphs>211</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What is Rhetoric?</vt:lpstr>
      <vt:lpstr>Aristotle</vt:lpstr>
      <vt:lpstr>According to Aristotle…</vt:lpstr>
      <vt:lpstr>Ethos, Pathos, Logos</vt:lpstr>
      <vt:lpstr>Ethos</vt:lpstr>
      <vt:lpstr>Ethos</vt:lpstr>
      <vt:lpstr>Ethos Examples</vt:lpstr>
      <vt:lpstr>Logos</vt:lpstr>
      <vt:lpstr>Logos</vt:lpstr>
      <vt:lpstr>Logos Examples</vt:lpstr>
      <vt:lpstr>Pathos</vt:lpstr>
      <vt:lpstr>Pathos</vt:lpstr>
      <vt:lpstr>Pathos Example</vt:lpstr>
      <vt:lpstr>Which One Is It?</vt:lpstr>
      <vt:lpstr>Which One Is It?</vt:lpstr>
      <vt:lpstr>Which One Is It?</vt:lpstr>
      <vt:lpstr>Which One Is It?</vt:lpstr>
      <vt:lpstr>Which One Is It?</vt:lpstr>
      <vt:lpstr>Which One Is It?</vt:lpstr>
      <vt:lpstr>Which One Is It?</vt:lpstr>
      <vt:lpstr>Which One Is It?</vt:lpstr>
      <vt:lpstr>Which One Is It?</vt:lpstr>
      <vt:lpstr>Which One Is It?</vt:lpstr>
      <vt:lpstr>Which One Is It?</vt:lpstr>
      <vt:lpstr>Which One Is It?</vt:lpstr>
      <vt:lpstr>Adding in Other  Persuasive Techniques </vt:lpstr>
      <vt:lpstr>Persuasive Techniques</vt:lpstr>
      <vt:lpstr>Persuasive Techniques</vt:lpstr>
      <vt:lpstr>Persuasive Techniques</vt:lpstr>
      <vt:lpstr>Persuasive Techniques</vt:lpstr>
      <vt:lpstr>Persuasive Techniques</vt:lpstr>
      <vt:lpstr>Persuasive Techniques</vt:lpstr>
      <vt:lpstr>Persuasive Techniques</vt:lpstr>
      <vt:lpstr>Persuasive Techniques</vt:lpstr>
      <vt:lpstr>Persuasive Techniques</vt:lpstr>
      <vt:lpstr>Persuasive Techniques in Relation to Ethos, Pathos, and Logos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Argumentative and  Persuasive Strategies</dc:title>
  <dc:creator>Christina Schneider</dc:creator>
  <cp:lastModifiedBy>Christina Schneider</cp:lastModifiedBy>
  <cp:revision>26</cp:revision>
  <dcterms:created xsi:type="dcterms:W3CDTF">2014-07-04T19:46:00Z</dcterms:created>
  <dcterms:modified xsi:type="dcterms:W3CDTF">2019-05-01T02:37:29Z</dcterms:modified>
</cp:coreProperties>
</file>